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Lobster"/>
      <p:regular r:id="rId39"/>
    </p:embeddedFont>
    <p:embeddedFont>
      <p:font typeface="Advent Pro"/>
      <p:regular r:id="rId40"/>
      <p:bold r:id="rId41"/>
      <p:italic r:id="rId42"/>
      <p:boldItalic r:id="rId43"/>
    </p:embeddedFont>
    <p:embeddedFont>
      <p:font typeface="Century Gothic"/>
      <p:regular r:id="rId44"/>
      <p:bold r:id="rId45"/>
      <p:italic r:id="rId46"/>
      <p:boldItalic r:id="rId47"/>
    </p:embeddedFont>
    <p:embeddedFont>
      <p:font typeface="Nunito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dventPro-regular.fntdata"/><Relationship Id="rId42" Type="http://schemas.openxmlformats.org/officeDocument/2006/relationships/font" Target="fonts/AdventPro-italic.fntdata"/><Relationship Id="rId41" Type="http://schemas.openxmlformats.org/officeDocument/2006/relationships/font" Target="fonts/AdventPro-bold.fntdata"/><Relationship Id="rId44" Type="http://schemas.openxmlformats.org/officeDocument/2006/relationships/font" Target="fonts/CenturyGothic-regular.fntdata"/><Relationship Id="rId43" Type="http://schemas.openxmlformats.org/officeDocument/2006/relationships/font" Target="fonts/AdventPro-boldItalic.fntdata"/><Relationship Id="rId46" Type="http://schemas.openxmlformats.org/officeDocument/2006/relationships/font" Target="fonts/CenturyGothic-italic.fntdata"/><Relationship Id="rId45"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Sans-regular.fntdata"/><Relationship Id="rId47" Type="http://schemas.openxmlformats.org/officeDocument/2006/relationships/font" Target="fonts/CenturyGothic-boldItalic.fntdata"/><Relationship Id="rId49" Type="http://schemas.openxmlformats.org/officeDocument/2006/relationships/font" Target="fonts/Nunito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regular.fntdata"/><Relationship Id="rId34" Type="http://schemas.openxmlformats.org/officeDocument/2006/relationships/slide" Target="slides/slide28.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Lobster-regular.fntdata"/><Relationship Id="rId38"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Sans-boldItalic.fntdata"/><Relationship Id="rId50" Type="http://schemas.openxmlformats.org/officeDocument/2006/relationships/font" Target="fonts/Nunito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dba8010cc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2dba8010cc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d1270830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3d1270830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3d1270830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3d1270830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3d1270830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3d1270830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3d127083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3d127083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f565d4e4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3f565d4e4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568dca460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568dca460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582313378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582313378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3d12708301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23d1270830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3d12708301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348" name="Google Shape;348;g23d1270830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5823133789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357" name="Google Shape;357;g35823133789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dba8010c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dba8010c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3d127083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3d127083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3d1270830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3d1270830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2b2f1866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22b2f1866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3d127083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3d127083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3f565d4e4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3f565d4e4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582313378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582313378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3d1270830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3d1270830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22b2f186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22b2f186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38e8dab6b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38e8dab6b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f565d4e4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f565d4e4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8231337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8231337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82313378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82313378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8231337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58231337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14329387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14329387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E2E2E"/>
              </a:solidFill>
              <a:latin typeface="Georgia"/>
              <a:ea typeface="Georgia"/>
              <a:cs typeface="Georgia"/>
              <a:sym typeface="Georgia"/>
            </a:endParaRPr>
          </a:p>
          <a:p>
            <a:pPr indent="0" lvl="0" marL="0" rtl="0" algn="l">
              <a:spcBef>
                <a:spcPts val="18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582313378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582313378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dba8010cc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2dba8010cc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50" name="Shape 50"/>
        <p:cNvGrpSpPr/>
        <p:nvPr/>
      </p:nvGrpSpPr>
      <p:grpSpPr>
        <a:xfrm>
          <a:off x="0" y="0"/>
          <a:ext cx="0" cy="0"/>
          <a:chOff x="0" y="0"/>
          <a:chExt cx="0" cy="0"/>
        </a:xfrm>
      </p:grpSpPr>
      <p:sp>
        <p:nvSpPr>
          <p:cNvPr id="51" name="Google Shape;51;p13"/>
          <p:cNvSpPr txBox="1"/>
          <p:nvPr>
            <p:ph idx="1" type="body"/>
          </p:nvPr>
        </p:nvSpPr>
        <p:spPr>
          <a:xfrm>
            <a:off x="59737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0"/>
              </a:spcBef>
              <a:spcAft>
                <a:spcPts val="0"/>
              </a:spcAft>
              <a:buSzPts val="1000"/>
              <a:buFont typeface="Nunito Light"/>
              <a:buChar char="○"/>
              <a:defRPr/>
            </a:lvl2pPr>
            <a:lvl3pPr indent="-292100" lvl="2" marL="1371600" rtl="0">
              <a:spcBef>
                <a:spcPts val="0"/>
              </a:spcBef>
              <a:spcAft>
                <a:spcPts val="0"/>
              </a:spcAft>
              <a:buSzPts val="1000"/>
              <a:buFont typeface="Nunito Light"/>
              <a:buChar char="■"/>
              <a:defRPr/>
            </a:lvl3pPr>
            <a:lvl4pPr indent="-292100" lvl="3" marL="1828800" rtl="0">
              <a:spcBef>
                <a:spcPts val="0"/>
              </a:spcBef>
              <a:spcAft>
                <a:spcPts val="0"/>
              </a:spcAft>
              <a:buSzPts val="1000"/>
              <a:buFont typeface="Nunito Light"/>
              <a:buChar char="●"/>
              <a:defRPr/>
            </a:lvl4pPr>
            <a:lvl5pPr indent="-292100" lvl="4" marL="2286000" rtl="0">
              <a:spcBef>
                <a:spcPts val="0"/>
              </a:spcBef>
              <a:spcAft>
                <a:spcPts val="0"/>
              </a:spcAft>
              <a:buSzPts val="1000"/>
              <a:buFont typeface="Nunito Light"/>
              <a:buChar char="○"/>
              <a:defRPr/>
            </a:lvl5pPr>
            <a:lvl6pPr indent="-292100" lvl="5" marL="2743200" rtl="0">
              <a:spcBef>
                <a:spcPts val="0"/>
              </a:spcBef>
              <a:spcAft>
                <a:spcPts val="0"/>
              </a:spcAft>
              <a:buSzPts val="1000"/>
              <a:buFont typeface="Nunito Light"/>
              <a:buChar char="■"/>
              <a:defRPr/>
            </a:lvl6pPr>
            <a:lvl7pPr indent="-292100" lvl="6" marL="3200400" rtl="0">
              <a:spcBef>
                <a:spcPts val="0"/>
              </a:spcBef>
              <a:spcAft>
                <a:spcPts val="0"/>
              </a:spcAft>
              <a:buSzPts val="1000"/>
              <a:buFont typeface="Nunito Light"/>
              <a:buChar char="●"/>
              <a:defRPr/>
            </a:lvl7pPr>
            <a:lvl8pPr indent="-292100" lvl="7" marL="3657600" rtl="0">
              <a:spcBef>
                <a:spcPts val="0"/>
              </a:spcBef>
              <a:spcAft>
                <a:spcPts val="0"/>
              </a:spcAft>
              <a:buSzPts val="1000"/>
              <a:buFont typeface="Nunito Light"/>
              <a:buChar char="○"/>
              <a:defRPr/>
            </a:lvl8pPr>
            <a:lvl9pPr indent="-292100" lvl="8" marL="4114800" rtl="0">
              <a:spcBef>
                <a:spcPts val="0"/>
              </a:spcBef>
              <a:spcAft>
                <a:spcPts val="0"/>
              </a:spcAft>
              <a:buSzPts val="1000"/>
              <a:buFont typeface="Nunito Light"/>
              <a:buChar char="■"/>
              <a:defRPr/>
            </a:lvl9pPr>
          </a:lstStyle>
          <a:p/>
        </p:txBody>
      </p:sp>
      <p:sp>
        <p:nvSpPr>
          <p:cNvPr id="52" name="Google Shape;52;p13"/>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3" name="Google Shape;53;p13"/>
          <p:cNvSpPr txBox="1"/>
          <p:nvPr>
            <p:ph idx="2" type="body"/>
          </p:nvPr>
        </p:nvSpPr>
        <p:spPr>
          <a:xfrm>
            <a:off x="469012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0"/>
              </a:spcBef>
              <a:spcAft>
                <a:spcPts val="0"/>
              </a:spcAft>
              <a:buClr>
                <a:srgbClr val="FFC800"/>
              </a:buClr>
              <a:buSzPts val="1000"/>
              <a:buFont typeface="Nunito Light"/>
              <a:buChar char="○"/>
              <a:defRPr/>
            </a:lvl2pPr>
            <a:lvl3pPr indent="-292100" lvl="2" marL="1371600" rtl="0">
              <a:spcBef>
                <a:spcPts val="0"/>
              </a:spcBef>
              <a:spcAft>
                <a:spcPts val="0"/>
              </a:spcAft>
              <a:buClr>
                <a:srgbClr val="FFC800"/>
              </a:buClr>
              <a:buSzPts val="1000"/>
              <a:buFont typeface="Nunito Light"/>
              <a:buChar char="■"/>
              <a:defRPr/>
            </a:lvl3pPr>
            <a:lvl4pPr indent="-292100" lvl="3" marL="1828800" rtl="0">
              <a:spcBef>
                <a:spcPts val="0"/>
              </a:spcBef>
              <a:spcAft>
                <a:spcPts val="0"/>
              </a:spcAft>
              <a:buClr>
                <a:srgbClr val="FFC800"/>
              </a:buClr>
              <a:buSzPts val="1000"/>
              <a:buFont typeface="Nunito Light"/>
              <a:buChar char="●"/>
              <a:defRPr/>
            </a:lvl4pPr>
            <a:lvl5pPr indent="-292100" lvl="4" marL="2286000" rtl="0">
              <a:spcBef>
                <a:spcPts val="0"/>
              </a:spcBef>
              <a:spcAft>
                <a:spcPts val="0"/>
              </a:spcAft>
              <a:buClr>
                <a:srgbClr val="434343"/>
              </a:buClr>
              <a:buSzPts val="1000"/>
              <a:buFont typeface="Nunito Light"/>
              <a:buChar char="○"/>
              <a:defRPr/>
            </a:lvl5pPr>
            <a:lvl6pPr indent="-292100" lvl="5" marL="2743200" rtl="0">
              <a:spcBef>
                <a:spcPts val="0"/>
              </a:spcBef>
              <a:spcAft>
                <a:spcPts val="0"/>
              </a:spcAft>
              <a:buClr>
                <a:srgbClr val="434343"/>
              </a:buClr>
              <a:buSzPts val="1000"/>
              <a:buFont typeface="Nunito Light"/>
              <a:buChar char="■"/>
              <a:defRPr/>
            </a:lvl6pPr>
            <a:lvl7pPr indent="-292100" lvl="6" marL="3200400" rtl="0">
              <a:spcBef>
                <a:spcPts val="0"/>
              </a:spcBef>
              <a:spcAft>
                <a:spcPts val="0"/>
              </a:spcAft>
              <a:buClr>
                <a:srgbClr val="434343"/>
              </a:buClr>
              <a:buSzPts val="1000"/>
              <a:buFont typeface="Nunito Light"/>
              <a:buChar char="●"/>
              <a:defRPr/>
            </a:lvl7pPr>
            <a:lvl8pPr indent="-292100" lvl="7" marL="3657600" rtl="0">
              <a:spcBef>
                <a:spcPts val="0"/>
              </a:spcBef>
              <a:spcAft>
                <a:spcPts val="0"/>
              </a:spcAft>
              <a:buClr>
                <a:srgbClr val="434343"/>
              </a:buClr>
              <a:buSzPts val="1000"/>
              <a:buFont typeface="Nunito Light"/>
              <a:buChar char="○"/>
              <a:defRPr/>
            </a:lvl8pPr>
            <a:lvl9pPr indent="-292100" lvl="8" marL="4114800" rtl="0">
              <a:spcBef>
                <a:spcPts val="0"/>
              </a:spcBef>
              <a:spcAft>
                <a:spcPts val="0"/>
              </a:spcAft>
              <a:buClr>
                <a:srgbClr val="434343"/>
              </a:buClr>
              <a:buSzPts val="1000"/>
              <a:buFont typeface="Nunito Light"/>
              <a:buChar char="■"/>
              <a:defRPr/>
            </a:lvl9pPr>
          </a:lstStyle>
          <a:p/>
        </p:txBody>
      </p:sp>
      <p:sp>
        <p:nvSpPr>
          <p:cNvPr id="54" name="Google Shape;54;p13"/>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 name="Shape 66"/>
        <p:cNvGrpSpPr/>
        <p:nvPr/>
      </p:nvGrpSpPr>
      <p:grpSpPr>
        <a:xfrm>
          <a:off x="0" y="0"/>
          <a:ext cx="0" cy="0"/>
          <a:chOff x="0" y="0"/>
          <a:chExt cx="0" cy="0"/>
        </a:xfrm>
      </p:grpSpPr>
      <p:sp>
        <p:nvSpPr>
          <p:cNvPr id="67" name="Google Shape;67;p14"/>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8" name="Google Shape;68;p14"/>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 name="Google Shape;81;p1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 name="Google Shape;82;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3" name="Google Shape;83;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4" name="Google Shape;8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 name="Shape 85"/>
        <p:cNvGrpSpPr/>
        <p:nvPr/>
      </p:nvGrpSpPr>
      <p:grpSpPr>
        <a:xfrm>
          <a:off x="0" y="0"/>
          <a:ext cx="0" cy="0"/>
          <a:chOff x="0" y="0"/>
          <a:chExt cx="0" cy="0"/>
        </a:xfrm>
      </p:grpSpPr>
      <p:sp>
        <p:nvSpPr>
          <p:cNvPr id="86" name="Google Shape;86;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9" name="Google Shape;8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90" name="Google Shape;9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95" name="Shape 95"/>
        <p:cNvGrpSpPr/>
        <p:nvPr/>
      </p:nvGrpSpPr>
      <p:grpSpPr>
        <a:xfrm>
          <a:off x="0" y="0"/>
          <a:ext cx="0" cy="0"/>
          <a:chOff x="0" y="0"/>
          <a:chExt cx="0" cy="0"/>
        </a:xfrm>
      </p:grpSpPr>
      <p:sp>
        <p:nvSpPr>
          <p:cNvPr id="96" name="Google Shape;96;p18"/>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97" name="Google Shape;97;p18"/>
          <p:cNvSpPr txBox="1"/>
          <p:nvPr>
            <p:ph type="ctrTitle"/>
          </p:nvPr>
        </p:nvSpPr>
        <p:spPr>
          <a:xfrm>
            <a:off x="317809" y="1154296"/>
            <a:ext cx="8452200" cy="692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8" name="Google Shape;98;p18"/>
          <p:cNvSpPr txBox="1"/>
          <p:nvPr>
            <p:ph idx="1" type="subTitle"/>
          </p:nvPr>
        </p:nvSpPr>
        <p:spPr>
          <a:xfrm>
            <a:off x="394000" y="1887525"/>
            <a:ext cx="8452200" cy="393900"/>
          </a:xfrm>
          <a:prstGeom prst="rect">
            <a:avLst/>
          </a:prstGeom>
          <a:noFill/>
          <a:ln>
            <a:noFill/>
          </a:ln>
        </p:spPr>
        <p:txBody>
          <a:bodyPr anchorCtr="0" anchor="t" bIns="0" lIns="0" spcFirstLastPara="1" rIns="0" wrap="square" tIns="0">
            <a:sp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400"/>
              </a:spcBef>
              <a:spcAft>
                <a:spcPts val="0"/>
              </a:spcAft>
              <a:buClr>
                <a:schemeClr val="accent1"/>
              </a:buClr>
              <a:buSzPts val="1500"/>
              <a:buFont typeface="Arial"/>
              <a:buNone/>
              <a:defRPr b="0" i="0" sz="15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400"/>
              </a:spcBef>
              <a:spcAft>
                <a:spcPts val="0"/>
              </a:spcAft>
              <a:buClr>
                <a:schemeClr val="accent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99" name="Google Shape;99;p18"/>
          <p:cNvPicPr preferRelativeResize="0"/>
          <p:nvPr/>
        </p:nvPicPr>
        <p:blipFill rotWithShape="1">
          <a:blip r:embed="rId2">
            <a:alphaModFix/>
          </a:blip>
          <a:srcRect b="0" l="0" r="0" t="0"/>
          <a:stretch/>
        </p:blipFill>
        <p:spPr>
          <a:xfrm>
            <a:off x="7050024" y="4841748"/>
            <a:ext cx="1932469" cy="143764"/>
          </a:xfrm>
          <a:prstGeom prst="rect">
            <a:avLst/>
          </a:prstGeom>
          <a:noFill/>
          <a:ln>
            <a:noFill/>
          </a:ln>
        </p:spPr>
      </p:pic>
      <p:sp>
        <p:nvSpPr>
          <p:cNvPr id="100" name="Google Shape;10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132">
          <p15:clr>
            <a:srgbClr val="FBAE40"/>
          </p15:clr>
        </p15:guide>
        <p15:guide id="2"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st" type="obj">
  <p:cSld name="OBJECT">
    <p:spTree>
      <p:nvGrpSpPr>
        <p:cNvPr id="101" name="Shape 101"/>
        <p:cNvGrpSpPr/>
        <p:nvPr/>
      </p:nvGrpSpPr>
      <p:grpSpPr>
        <a:xfrm>
          <a:off x="0" y="0"/>
          <a:ext cx="0" cy="0"/>
          <a:chOff x="0" y="0"/>
          <a:chExt cx="0" cy="0"/>
        </a:xfrm>
      </p:grpSpPr>
      <p:sp>
        <p:nvSpPr>
          <p:cNvPr id="102" name="Google Shape;102;p19"/>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3" name="Google Shape;103;p19"/>
          <p:cNvSpPr txBox="1"/>
          <p:nvPr>
            <p:ph idx="1" type="body"/>
          </p:nvPr>
        </p:nvSpPr>
        <p:spPr>
          <a:xfrm>
            <a:off x="531050" y="1023175"/>
            <a:ext cx="71610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04" name="Google Shape;104;p19"/>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05" name="Google Shape;10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106" name="Shape 106"/>
        <p:cNvGrpSpPr/>
        <p:nvPr/>
      </p:nvGrpSpPr>
      <p:grpSpPr>
        <a:xfrm>
          <a:off x="0" y="0"/>
          <a:ext cx="0" cy="0"/>
          <a:chOff x="0" y="0"/>
          <a:chExt cx="0" cy="0"/>
        </a:xfrm>
      </p:grpSpPr>
      <p:sp>
        <p:nvSpPr>
          <p:cNvPr id="107" name="Google Shape;107;p20"/>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8" name="Google Shape;108;p20"/>
          <p:cNvSpPr txBox="1"/>
          <p:nvPr/>
        </p:nvSpPr>
        <p:spPr>
          <a:xfrm>
            <a:off x="4472325" y="1162300"/>
            <a:ext cx="33441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idx="1" type="body"/>
          </p:nvPr>
        </p:nvSpPr>
        <p:spPr>
          <a:xfrm>
            <a:off x="531050"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10" name="Google Shape;110;p20"/>
          <p:cNvSpPr txBox="1"/>
          <p:nvPr>
            <p:ph idx="2" type="body"/>
          </p:nvPr>
        </p:nvSpPr>
        <p:spPr>
          <a:xfrm>
            <a:off x="4397775"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1" name="Google Shape;111;p20"/>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2" name="Google Shape;11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horizontal image">
  <p:cSld name="Two Content Blocks + Picture">
    <p:spTree>
      <p:nvGrpSpPr>
        <p:cNvPr id="113" name="Shape 113"/>
        <p:cNvGrpSpPr/>
        <p:nvPr/>
      </p:nvGrpSpPr>
      <p:grpSpPr>
        <a:xfrm>
          <a:off x="0" y="0"/>
          <a:ext cx="0" cy="0"/>
          <a:chOff x="0" y="0"/>
          <a:chExt cx="0" cy="0"/>
        </a:xfrm>
      </p:grpSpPr>
      <p:sp>
        <p:nvSpPr>
          <p:cNvPr id="114" name="Google Shape;114;p21"/>
          <p:cNvSpPr txBox="1"/>
          <p:nvPr/>
        </p:nvSpPr>
        <p:spPr>
          <a:xfrm>
            <a:off x="718800" y="1024875"/>
            <a:ext cx="77502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venir"/>
              <a:ea typeface="Avenir"/>
              <a:cs typeface="Avenir"/>
              <a:sym typeface="Avenir"/>
            </a:endParaRPr>
          </a:p>
        </p:txBody>
      </p:sp>
      <p:sp>
        <p:nvSpPr>
          <p:cNvPr id="115" name="Google Shape;115;p21"/>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 name="Google Shape;116;p21"/>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7" name="Google Shape;117;p21"/>
          <p:cNvSpPr txBox="1"/>
          <p:nvPr>
            <p:ph idx="2" type="body"/>
          </p:nvPr>
        </p:nvSpPr>
        <p:spPr>
          <a:xfrm>
            <a:off x="531050" y="1395225"/>
            <a:ext cx="81630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8" name="Google Shape;118;p21"/>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9" name="Google Shape;11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list + image">
  <p:cSld name="Two Content Blocks + Picture_2">
    <p:spTree>
      <p:nvGrpSpPr>
        <p:cNvPr id="120" name="Shape 120"/>
        <p:cNvGrpSpPr/>
        <p:nvPr/>
      </p:nvGrpSpPr>
      <p:grpSpPr>
        <a:xfrm>
          <a:off x="0" y="0"/>
          <a:ext cx="0" cy="0"/>
          <a:chOff x="0" y="0"/>
          <a:chExt cx="0" cy="0"/>
        </a:xfrm>
      </p:grpSpPr>
      <p:sp>
        <p:nvSpPr>
          <p:cNvPr id="121" name="Google Shape;121;p22"/>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2" name="Google Shape;122;p22"/>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3" name="Google Shape;123;p22"/>
          <p:cNvSpPr txBox="1"/>
          <p:nvPr>
            <p:ph idx="2" type="body"/>
          </p:nvPr>
        </p:nvSpPr>
        <p:spPr>
          <a:xfrm>
            <a:off x="531050" y="1395225"/>
            <a:ext cx="4722300" cy="30300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24" name="Google Shape;124;p22"/>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25" name="Google Shape;12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list">
  <p:cSld name="Two Content Blocks + Picture_2_1">
    <p:spTree>
      <p:nvGrpSpPr>
        <p:cNvPr id="126" name="Shape 126"/>
        <p:cNvGrpSpPr/>
        <p:nvPr/>
      </p:nvGrpSpPr>
      <p:grpSpPr>
        <a:xfrm>
          <a:off x="0" y="0"/>
          <a:ext cx="0" cy="0"/>
          <a:chOff x="0" y="0"/>
          <a:chExt cx="0" cy="0"/>
        </a:xfrm>
      </p:grpSpPr>
      <p:sp>
        <p:nvSpPr>
          <p:cNvPr id="127" name="Google Shape;127;p23"/>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 name="Google Shape;128;p23"/>
          <p:cNvSpPr txBox="1"/>
          <p:nvPr>
            <p:ph idx="1" type="subTitle"/>
          </p:nvPr>
        </p:nvSpPr>
        <p:spPr>
          <a:xfrm>
            <a:off x="535276"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9" name="Google Shape;129;p23"/>
          <p:cNvSpPr txBox="1"/>
          <p:nvPr>
            <p:ph idx="2" type="body"/>
          </p:nvPr>
        </p:nvSpPr>
        <p:spPr>
          <a:xfrm>
            <a:off x="531050"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0" name="Google Shape;130;p23"/>
          <p:cNvSpPr txBox="1"/>
          <p:nvPr>
            <p:ph idx="3" type="subTitle"/>
          </p:nvPr>
        </p:nvSpPr>
        <p:spPr>
          <a:xfrm>
            <a:off x="535276"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1" name="Google Shape;131;p23"/>
          <p:cNvSpPr txBox="1"/>
          <p:nvPr>
            <p:ph idx="4" type="body"/>
          </p:nvPr>
        </p:nvSpPr>
        <p:spPr>
          <a:xfrm>
            <a:off x="531050"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2" name="Google Shape;132;p23"/>
          <p:cNvSpPr txBox="1"/>
          <p:nvPr>
            <p:ph idx="5" type="subTitle"/>
          </p:nvPr>
        </p:nvSpPr>
        <p:spPr>
          <a:xfrm>
            <a:off x="4810401"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3" name="Google Shape;133;p23"/>
          <p:cNvSpPr txBox="1"/>
          <p:nvPr>
            <p:ph idx="6" type="body"/>
          </p:nvPr>
        </p:nvSpPr>
        <p:spPr>
          <a:xfrm>
            <a:off x="4806175"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4" name="Google Shape;134;p23"/>
          <p:cNvSpPr txBox="1"/>
          <p:nvPr>
            <p:ph idx="7" type="subTitle"/>
          </p:nvPr>
        </p:nvSpPr>
        <p:spPr>
          <a:xfrm>
            <a:off x="4810401"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5" name="Google Shape;135;p23"/>
          <p:cNvSpPr txBox="1"/>
          <p:nvPr>
            <p:ph idx="8" type="body"/>
          </p:nvPr>
        </p:nvSpPr>
        <p:spPr>
          <a:xfrm>
            <a:off x="4806175"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36" name="Google Shape;136;p23"/>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37" name="Google Shape;13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st">
  <p:cSld name="Two Content Blocks + Picture_2_1_1">
    <p:spTree>
      <p:nvGrpSpPr>
        <p:cNvPr id="138" name="Shape 138"/>
        <p:cNvGrpSpPr/>
        <p:nvPr/>
      </p:nvGrpSpPr>
      <p:grpSpPr>
        <a:xfrm>
          <a:off x="0" y="0"/>
          <a:ext cx="0" cy="0"/>
          <a:chOff x="0" y="0"/>
          <a:chExt cx="0" cy="0"/>
        </a:xfrm>
      </p:grpSpPr>
      <p:sp>
        <p:nvSpPr>
          <p:cNvPr id="139" name="Google Shape;139;p24"/>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0" name="Google Shape;140;p24"/>
          <p:cNvSpPr txBox="1"/>
          <p:nvPr/>
        </p:nvSpPr>
        <p:spPr>
          <a:xfrm>
            <a:off x="1149250" y="3624025"/>
            <a:ext cx="2389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42" name="Google Shape;142;p24"/>
          <p:cNvSpPr txBox="1"/>
          <p:nvPr>
            <p:ph idx="2" type="body"/>
          </p:nvPr>
        </p:nvSpPr>
        <p:spPr>
          <a:xfrm>
            <a:off x="531050" y="13952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43" name="Google Shape;143;p24"/>
          <p:cNvSpPr txBox="1"/>
          <p:nvPr>
            <p:ph idx="3" type="subTitle"/>
          </p:nvPr>
        </p:nvSpPr>
        <p:spPr>
          <a:xfrm>
            <a:off x="534700" y="28620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44" name="Google Shape;144;p24"/>
          <p:cNvSpPr txBox="1"/>
          <p:nvPr>
            <p:ph idx="4" type="body"/>
          </p:nvPr>
        </p:nvSpPr>
        <p:spPr>
          <a:xfrm>
            <a:off x="531050" y="33390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45" name="Google Shape;145;p24"/>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46" name="Google Shape;1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147" name="Shape 147"/>
        <p:cNvGrpSpPr/>
        <p:nvPr/>
      </p:nvGrpSpPr>
      <p:grpSpPr>
        <a:xfrm>
          <a:off x="0" y="0"/>
          <a:ext cx="0" cy="0"/>
          <a:chOff x="0" y="0"/>
          <a:chExt cx="0" cy="0"/>
        </a:xfrm>
      </p:grpSpPr>
      <p:sp>
        <p:nvSpPr>
          <p:cNvPr id="148" name="Google Shape;148;p25"/>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49" name="Google Shape;149;p25"/>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0" name="Google Shape;150;p25"/>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 name="Google Shape;151;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2" name="Google Shape;152;p25"/>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53" name="Google Shape;1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484">
          <p15:clr>
            <a:srgbClr val="FBAE40"/>
          </p15:clr>
        </p15:guide>
        <p15:guide id="2"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154" name="Shape 154"/>
        <p:cNvGrpSpPr/>
        <p:nvPr/>
      </p:nvGrpSpPr>
      <p:grpSpPr>
        <a:xfrm>
          <a:off x="0" y="0"/>
          <a:ext cx="0" cy="0"/>
          <a:chOff x="0" y="0"/>
          <a:chExt cx="0" cy="0"/>
        </a:xfrm>
      </p:grpSpPr>
      <p:sp>
        <p:nvSpPr>
          <p:cNvPr id="155" name="Google Shape;155;p26"/>
          <p:cNvSpPr/>
          <p:nvPr/>
        </p:nvSpPr>
        <p:spPr>
          <a:xfrm>
            <a:off x="0" y="4218710"/>
            <a:ext cx="9144000" cy="924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56" name="Google Shape;156;p26"/>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7" name="Google Shape;157;p26"/>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8" name="Google Shape;158;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9" name="Google Shape;159;p26"/>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0" name="Google Shape;16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161" name="Shape 161"/>
        <p:cNvGrpSpPr/>
        <p:nvPr/>
      </p:nvGrpSpPr>
      <p:grpSpPr>
        <a:xfrm>
          <a:off x="0" y="0"/>
          <a:ext cx="0" cy="0"/>
          <a:chOff x="0" y="0"/>
          <a:chExt cx="0" cy="0"/>
        </a:xfrm>
      </p:grpSpPr>
      <p:sp>
        <p:nvSpPr>
          <p:cNvPr id="162" name="Google Shape;162;p27"/>
          <p:cNvSpPr/>
          <p:nvPr/>
        </p:nvSpPr>
        <p:spPr>
          <a:xfrm>
            <a:off x="0" y="4218710"/>
            <a:ext cx="9144000" cy="9249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63" name="Google Shape;163;p27"/>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4" name="Google Shape;164;p27"/>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66" name="Google Shape;166;p27"/>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7" name="Google Shape;16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168" name="Shape 168"/>
        <p:cNvGrpSpPr/>
        <p:nvPr/>
      </p:nvGrpSpPr>
      <p:grpSpPr>
        <a:xfrm>
          <a:off x="0" y="0"/>
          <a:ext cx="0" cy="0"/>
          <a:chOff x="0" y="0"/>
          <a:chExt cx="0" cy="0"/>
        </a:xfrm>
      </p:grpSpPr>
      <p:sp>
        <p:nvSpPr>
          <p:cNvPr id="169" name="Google Shape;169;p28"/>
          <p:cNvSpPr/>
          <p:nvPr/>
        </p:nvSpPr>
        <p:spPr>
          <a:xfrm>
            <a:off x="0" y="4218710"/>
            <a:ext cx="9144000" cy="924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0" name="Google Shape;170;p28"/>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1" name="Google Shape;171;p28"/>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2" name="Google Shape;172;p28"/>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73" name="Google Shape;173;p28"/>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74" name="Google Shape;17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175" name="Shape 175"/>
        <p:cNvGrpSpPr/>
        <p:nvPr/>
      </p:nvGrpSpPr>
      <p:grpSpPr>
        <a:xfrm>
          <a:off x="0" y="0"/>
          <a:ext cx="0" cy="0"/>
          <a:chOff x="0" y="0"/>
          <a:chExt cx="0" cy="0"/>
        </a:xfrm>
      </p:grpSpPr>
      <p:sp>
        <p:nvSpPr>
          <p:cNvPr id="176" name="Google Shape;176;p29"/>
          <p:cNvSpPr/>
          <p:nvPr/>
        </p:nvSpPr>
        <p:spPr>
          <a:xfrm>
            <a:off x="0" y="4218710"/>
            <a:ext cx="9144000" cy="9249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7" name="Google Shape;177;p29"/>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SzPts val="2700"/>
              <a:buFont typeface="Century Gothic"/>
              <a:buNone/>
              <a:defRPr b="1" i="0" sz="2700" u="none" cap="none" strike="noStrik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p:txBody>
      </p:sp>
      <p:sp>
        <p:nvSpPr>
          <p:cNvPr id="178" name="Google Shape;178;p29"/>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pic>
        <p:nvPicPr>
          <p:cNvPr id="179" name="Google Shape;179;p29"/>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0" name="Google Shape;180;p29"/>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81" name="Google Shape;18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1">
  <p:cSld name="Section Header Aqua_1">
    <p:bg>
      <p:bgPr>
        <a:solidFill>
          <a:schemeClr val="accent1"/>
        </a:solidFill>
      </p:bgPr>
    </p:bg>
    <p:spTree>
      <p:nvGrpSpPr>
        <p:cNvPr id="182" name="Shape 182"/>
        <p:cNvGrpSpPr/>
        <p:nvPr/>
      </p:nvGrpSpPr>
      <p:grpSpPr>
        <a:xfrm>
          <a:off x="0" y="0"/>
          <a:ext cx="0" cy="0"/>
          <a:chOff x="0" y="0"/>
          <a:chExt cx="0" cy="0"/>
        </a:xfrm>
      </p:grpSpPr>
      <p:sp>
        <p:nvSpPr>
          <p:cNvPr id="183" name="Google Shape;183;p30"/>
          <p:cNvSpPr/>
          <p:nvPr/>
        </p:nvSpPr>
        <p:spPr>
          <a:xfrm>
            <a:off x="0" y="4218710"/>
            <a:ext cx="9144000" cy="92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84" name="Google Shape;184;p30"/>
          <p:cNvSpPr txBox="1"/>
          <p:nvPr>
            <p:ph type="title"/>
          </p:nvPr>
        </p:nvSpPr>
        <p:spPr>
          <a:xfrm>
            <a:off x="776288" y="32229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5" name="Google Shape;185;p30"/>
          <p:cNvSpPr txBox="1"/>
          <p:nvPr>
            <p:ph idx="1" type="subTitle"/>
          </p:nvPr>
        </p:nvSpPr>
        <p:spPr>
          <a:xfrm>
            <a:off x="805575" y="40524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6" name="Google Shape;186;p30"/>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7" name="Google Shape;187;p30"/>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88" name="Google Shape;18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4.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3.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94853" y="273844"/>
            <a:ext cx="8354400" cy="4443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93" name="Google Shape;93;p17"/>
          <p:cNvPicPr preferRelativeResize="0"/>
          <p:nvPr/>
        </p:nvPicPr>
        <p:blipFill>
          <a:blip r:embed="rId1">
            <a:alphaModFix/>
          </a:blip>
          <a:stretch>
            <a:fillRect/>
          </a:stretch>
        </p:blipFill>
        <p:spPr>
          <a:xfrm>
            <a:off x="7025800" y="4844350"/>
            <a:ext cx="1951327" cy="146300"/>
          </a:xfrm>
          <a:prstGeom prst="rect">
            <a:avLst/>
          </a:prstGeom>
          <a:noFill/>
          <a:ln>
            <a:noFill/>
          </a:ln>
        </p:spPr>
      </p:pic>
      <p:sp>
        <p:nvSpPr>
          <p:cNvPr id="94" name="Google Shape;94;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2"/>
                </a:solidFill>
                <a:latin typeface="Century Gothic"/>
                <a:ea typeface="Century Gothic"/>
                <a:cs typeface="Century Gothic"/>
                <a:sym typeface="Century Gothic"/>
              </a:defRPr>
            </a:lvl1pPr>
            <a:lvl2pPr lvl="1" rtl="0" algn="r">
              <a:buNone/>
              <a:defRPr sz="1300">
                <a:solidFill>
                  <a:schemeClr val="dk2"/>
                </a:solidFill>
                <a:latin typeface="Century Gothic"/>
                <a:ea typeface="Century Gothic"/>
                <a:cs typeface="Century Gothic"/>
                <a:sym typeface="Century Gothic"/>
              </a:defRPr>
            </a:lvl2pPr>
            <a:lvl3pPr lvl="2" rtl="0" algn="r">
              <a:buNone/>
              <a:defRPr sz="1300">
                <a:solidFill>
                  <a:schemeClr val="dk2"/>
                </a:solidFill>
                <a:latin typeface="Century Gothic"/>
                <a:ea typeface="Century Gothic"/>
                <a:cs typeface="Century Gothic"/>
                <a:sym typeface="Century Gothic"/>
              </a:defRPr>
            </a:lvl3pPr>
            <a:lvl4pPr lvl="3" rtl="0" algn="r">
              <a:buNone/>
              <a:defRPr sz="1300">
                <a:solidFill>
                  <a:schemeClr val="dk2"/>
                </a:solidFill>
                <a:latin typeface="Century Gothic"/>
                <a:ea typeface="Century Gothic"/>
                <a:cs typeface="Century Gothic"/>
                <a:sym typeface="Century Gothic"/>
              </a:defRPr>
            </a:lvl4pPr>
            <a:lvl5pPr lvl="4" rtl="0" algn="r">
              <a:buNone/>
              <a:defRPr sz="1300">
                <a:solidFill>
                  <a:schemeClr val="dk2"/>
                </a:solidFill>
                <a:latin typeface="Century Gothic"/>
                <a:ea typeface="Century Gothic"/>
                <a:cs typeface="Century Gothic"/>
                <a:sym typeface="Century Gothic"/>
              </a:defRPr>
            </a:lvl5pPr>
            <a:lvl6pPr lvl="5" rtl="0" algn="r">
              <a:buNone/>
              <a:defRPr sz="1300">
                <a:solidFill>
                  <a:schemeClr val="dk2"/>
                </a:solidFill>
                <a:latin typeface="Century Gothic"/>
                <a:ea typeface="Century Gothic"/>
                <a:cs typeface="Century Gothic"/>
                <a:sym typeface="Century Gothic"/>
              </a:defRPr>
            </a:lvl6pPr>
            <a:lvl7pPr lvl="6" rtl="0" algn="r">
              <a:buNone/>
              <a:defRPr sz="1300">
                <a:solidFill>
                  <a:schemeClr val="dk2"/>
                </a:solidFill>
                <a:latin typeface="Century Gothic"/>
                <a:ea typeface="Century Gothic"/>
                <a:cs typeface="Century Gothic"/>
                <a:sym typeface="Century Gothic"/>
              </a:defRPr>
            </a:lvl7pPr>
            <a:lvl8pPr lvl="7" rtl="0" algn="r">
              <a:buNone/>
              <a:defRPr sz="1300">
                <a:solidFill>
                  <a:schemeClr val="dk2"/>
                </a:solidFill>
                <a:latin typeface="Century Gothic"/>
                <a:ea typeface="Century Gothic"/>
                <a:cs typeface="Century Gothic"/>
                <a:sym typeface="Century Gothic"/>
              </a:defRPr>
            </a:lvl8pPr>
            <a:lvl9pPr lvl="8" rtl="0" algn="r">
              <a:buNone/>
              <a:defRPr sz="1300">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hyperlink" Target="https://zenodo.org/records/7372719" TargetMode="External"/><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ICMbJxTfJ8g" TargetMode="Externa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hyperlink" Target="https://doi.org/10.1038/s41597-022-01606-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16.png"/><Relationship Id="rId5" Type="http://schemas.openxmlformats.org/officeDocument/2006/relationships/image" Target="../media/image2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ezeml.edirepository.org/" TargetMode="External"/><Relationship Id="rId4" Type="http://schemas.openxmlformats.org/officeDocument/2006/relationships/hyperlink" Target="http://cran.r-project.org/web/packages/EML/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search.dataone.org/data" TargetMode="Externa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oi.org/10.1162/99608f92.fc14bf2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tdan.com/mars-orbiter-disaster-a-failure-of-data-management/5128" TargetMode="External"/><Relationship Id="rId4" Type="http://schemas.openxmlformats.org/officeDocument/2006/relationships/hyperlink" Target="https://tdan.com/mars-orbiter-disaster-a-failure-of-data-management/5128" TargetMode="External"/><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hyperlink" Target="https://doi.org/10.1038/sdata.2016.18"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ctrTitle"/>
          </p:nvPr>
        </p:nvSpPr>
        <p:spPr>
          <a:xfrm>
            <a:off x="697575" y="1789500"/>
            <a:ext cx="7039800" cy="1346700"/>
          </a:xfrm>
          <a:prstGeom prst="rect">
            <a:avLst/>
          </a:prstGeom>
        </p:spPr>
        <p:txBody>
          <a:bodyPr anchorCtr="0" anchor="b" bIns="34275" lIns="68575" spcFirstLastPara="1" rIns="68575" wrap="square" tIns="34275">
            <a:spAutoFit/>
          </a:bodyPr>
          <a:lstStyle/>
          <a:p>
            <a:pPr indent="0" lvl="0" marL="0" rtl="0" algn="l">
              <a:lnSpc>
                <a:spcPct val="100000"/>
              </a:lnSpc>
              <a:spcBef>
                <a:spcPts val="0"/>
              </a:spcBef>
              <a:spcAft>
                <a:spcPts val="0"/>
              </a:spcAft>
              <a:buNone/>
            </a:pPr>
            <a:r>
              <a:rPr lang="en" sz="4700">
                <a:solidFill>
                  <a:srgbClr val="FCFCFC"/>
                </a:solidFill>
              </a:rPr>
              <a:t>Metadata [Standards]</a:t>
            </a:r>
            <a:endParaRPr sz="4700">
              <a:solidFill>
                <a:srgbClr val="FCFCFC"/>
              </a:solidFill>
            </a:endParaRPr>
          </a:p>
          <a:p>
            <a:pPr indent="0" lvl="0" marL="0" rtl="0" algn="l">
              <a:lnSpc>
                <a:spcPct val="100000"/>
              </a:lnSpc>
              <a:spcBef>
                <a:spcPts val="0"/>
              </a:spcBef>
              <a:spcAft>
                <a:spcPts val="0"/>
              </a:spcAft>
              <a:buNone/>
            </a:pPr>
            <a:r>
              <a:t/>
            </a:r>
            <a:endParaRPr sz="3600">
              <a:solidFill>
                <a:srgbClr val="FCFCFC"/>
              </a:solidFill>
            </a:endParaRPr>
          </a:p>
        </p:txBody>
      </p:sp>
      <p:sp>
        <p:nvSpPr>
          <p:cNvPr id="194" name="Google Shape;194;p31"/>
          <p:cNvSpPr txBox="1"/>
          <p:nvPr/>
        </p:nvSpPr>
        <p:spPr>
          <a:xfrm>
            <a:off x="1819925" y="499050"/>
            <a:ext cx="711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
        <p:nvSpPr>
          <p:cNvPr id="195" name="Google Shape;195;p31"/>
          <p:cNvSpPr txBox="1"/>
          <p:nvPr/>
        </p:nvSpPr>
        <p:spPr>
          <a:xfrm>
            <a:off x="4289450" y="3754650"/>
            <a:ext cx="4469100" cy="936000"/>
          </a:xfrm>
          <a:prstGeom prst="rect">
            <a:avLst/>
          </a:prstGeom>
          <a:noFill/>
          <a:ln>
            <a:noFill/>
          </a:ln>
        </p:spPr>
        <p:txBody>
          <a:bodyPr anchorCtr="0" anchor="t" bIns="36575" lIns="64000" spcFirstLastPara="1" rIns="64000" wrap="square" tIns="36575">
            <a:spAutoFit/>
          </a:bodyPr>
          <a:lstStyle/>
          <a:p>
            <a:pPr indent="0" lvl="0" marL="0" rtl="0" algn="l">
              <a:spcBef>
                <a:spcPts val="0"/>
              </a:spcBef>
              <a:spcAft>
                <a:spcPts val="0"/>
              </a:spcAft>
              <a:buNone/>
            </a:pPr>
            <a:r>
              <a:rPr lang="en" sz="1700">
                <a:solidFill>
                  <a:srgbClr val="FFFFFF"/>
                </a:solidFill>
                <a:latin typeface="Nunito Sans"/>
                <a:ea typeface="Nunito Sans"/>
                <a:cs typeface="Nunito Sans"/>
                <a:sym typeface="Nunito Sans"/>
              </a:rPr>
              <a:t>Renata Curty</a:t>
            </a:r>
            <a:endParaRPr sz="1700">
              <a:solidFill>
                <a:srgbClr val="FFFFFF"/>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Research Data Services, UCSB Library</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recurty@ucsb.edu</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t/>
            </a:r>
            <a:endParaRPr sz="1300">
              <a:solidFill>
                <a:srgbClr val="FEBC11"/>
              </a:solidFill>
              <a:latin typeface="Century Gothic"/>
              <a:ea typeface="Century Gothic"/>
              <a:cs typeface="Century Gothic"/>
              <a:sym typeface="Century Gothic"/>
            </a:endParaRPr>
          </a:p>
        </p:txBody>
      </p:sp>
      <p:sp>
        <p:nvSpPr>
          <p:cNvPr id="196" name="Google Shape;196;p31"/>
          <p:cNvSpPr txBox="1"/>
          <p:nvPr/>
        </p:nvSpPr>
        <p:spPr>
          <a:xfrm>
            <a:off x="200025" y="247650"/>
            <a:ext cx="711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Nunito Sans"/>
                <a:ea typeface="Nunito Sans"/>
                <a:cs typeface="Nunito Sans"/>
                <a:sym typeface="Nunito Sans"/>
              </a:rPr>
              <a:t>EDS213 - Databases &amp; Data Management</a:t>
            </a:r>
            <a:endParaRPr b="1" sz="15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2031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Metadata?</a:t>
            </a:r>
            <a:endParaRPr>
              <a:latin typeface="Advent Pro"/>
              <a:ea typeface="Advent Pro"/>
              <a:cs typeface="Advent Pro"/>
              <a:sym typeface="Advent Pro"/>
            </a:endParaRPr>
          </a:p>
        </p:txBody>
      </p:sp>
      <p:pic>
        <p:nvPicPr>
          <p:cNvPr id="274" name="Google Shape;274;p40"/>
          <p:cNvPicPr preferRelativeResize="0"/>
          <p:nvPr/>
        </p:nvPicPr>
        <p:blipFill>
          <a:blip r:embed="rId3">
            <a:alphaModFix/>
          </a:blip>
          <a:stretch>
            <a:fillRect/>
          </a:stretch>
        </p:blipFill>
        <p:spPr>
          <a:xfrm>
            <a:off x="311700" y="1163125"/>
            <a:ext cx="8267700" cy="3248025"/>
          </a:xfrm>
          <a:prstGeom prst="rect">
            <a:avLst/>
          </a:prstGeom>
          <a:noFill/>
          <a:ln>
            <a:noFill/>
          </a:ln>
        </p:spPr>
      </p:pic>
      <p:sp>
        <p:nvSpPr>
          <p:cNvPr id="275" name="Google Shape;275;p40"/>
          <p:cNvSpPr/>
          <p:nvPr/>
        </p:nvSpPr>
        <p:spPr>
          <a:xfrm>
            <a:off x="4244100" y="1337675"/>
            <a:ext cx="44634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p:nvPr/>
        </p:nvSpPr>
        <p:spPr>
          <a:xfrm>
            <a:off x="475050" y="3936175"/>
            <a:ext cx="36927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txBox="1"/>
          <p:nvPr/>
        </p:nvSpPr>
        <p:spPr>
          <a:xfrm>
            <a:off x="1096225" y="4015675"/>
            <a:ext cx="1426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rPr>
              <a:t>Data</a:t>
            </a:r>
            <a:endParaRPr b="1" sz="1800">
              <a:solidFill>
                <a:srgbClr val="4A86E8"/>
              </a:solidFill>
            </a:endParaRPr>
          </a:p>
        </p:txBody>
      </p:sp>
      <p:sp>
        <p:nvSpPr>
          <p:cNvPr id="278" name="Google Shape;278;p40"/>
          <p:cNvSpPr txBox="1"/>
          <p:nvPr/>
        </p:nvSpPr>
        <p:spPr>
          <a:xfrm>
            <a:off x="5706325" y="1337675"/>
            <a:ext cx="1426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Metadata</a:t>
            </a:r>
            <a:endParaRPr b="1" sz="18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311700" y="2031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90"/>
              <a:buFont typeface="Arial"/>
              <a:buNone/>
            </a:pPr>
            <a:r>
              <a:rPr b="1" lang="en" sz="3080">
                <a:solidFill>
                  <a:srgbClr val="004B83"/>
                </a:solidFill>
                <a:latin typeface="Century Gothic"/>
                <a:ea typeface="Century Gothic"/>
                <a:cs typeface="Century Gothic"/>
                <a:sym typeface="Century Gothic"/>
              </a:rPr>
              <a:t>Metadata?</a:t>
            </a:r>
            <a:endParaRPr sz="2720">
              <a:latin typeface="Advent Pro"/>
              <a:ea typeface="Advent Pro"/>
              <a:cs typeface="Advent Pro"/>
              <a:sym typeface="Advent Pro"/>
            </a:endParaRPr>
          </a:p>
        </p:txBody>
      </p:sp>
      <p:sp>
        <p:nvSpPr>
          <p:cNvPr id="284" name="Google Shape;284;p41"/>
          <p:cNvSpPr txBox="1"/>
          <p:nvPr>
            <p:ph idx="1" type="body"/>
          </p:nvPr>
        </p:nvSpPr>
        <p:spPr>
          <a:xfrm>
            <a:off x="249875" y="1597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285" name="Google Shape;285;p41"/>
          <p:cNvGrpSpPr/>
          <p:nvPr/>
        </p:nvGrpSpPr>
        <p:grpSpPr>
          <a:xfrm>
            <a:off x="1477208" y="865293"/>
            <a:ext cx="6157454" cy="4184184"/>
            <a:chOff x="1477175" y="865325"/>
            <a:chExt cx="5818800" cy="3756000"/>
          </a:xfrm>
        </p:grpSpPr>
        <p:pic>
          <p:nvPicPr>
            <p:cNvPr id="286" name="Google Shape;286;p41"/>
            <p:cNvPicPr preferRelativeResize="0"/>
            <p:nvPr/>
          </p:nvPicPr>
          <p:blipFill rotWithShape="1">
            <a:blip r:embed="rId3">
              <a:alphaModFix/>
            </a:blip>
            <a:srcRect b="19627" l="25791" r="22292" t="26758"/>
            <a:stretch/>
          </p:blipFill>
          <p:spPr>
            <a:xfrm>
              <a:off x="1477175" y="865325"/>
              <a:ext cx="5818800" cy="3756000"/>
            </a:xfrm>
            <a:prstGeom prst="rect">
              <a:avLst/>
            </a:prstGeom>
            <a:noFill/>
            <a:ln>
              <a:noFill/>
            </a:ln>
          </p:spPr>
        </p:pic>
        <p:sp>
          <p:nvSpPr>
            <p:cNvPr id="287" name="Google Shape;287;p41"/>
            <p:cNvSpPr/>
            <p:nvPr/>
          </p:nvSpPr>
          <p:spPr>
            <a:xfrm>
              <a:off x="1608500" y="4031050"/>
              <a:ext cx="551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41"/>
          <p:cNvSpPr txBox="1"/>
          <p:nvPr/>
        </p:nvSpPr>
        <p:spPr>
          <a:xfrm>
            <a:off x="715225" y="4015675"/>
            <a:ext cx="1426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rPr>
              <a:t>Data</a:t>
            </a:r>
            <a:endParaRPr b="1" sz="1800">
              <a:solidFill>
                <a:srgbClr val="4A86E8"/>
              </a:solidFill>
            </a:endParaRPr>
          </a:p>
        </p:txBody>
      </p:sp>
      <p:sp>
        <p:nvSpPr>
          <p:cNvPr id="289" name="Google Shape;289;p41"/>
          <p:cNvSpPr txBox="1"/>
          <p:nvPr/>
        </p:nvSpPr>
        <p:spPr>
          <a:xfrm>
            <a:off x="5683650" y="356500"/>
            <a:ext cx="1426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Metadata</a:t>
            </a:r>
            <a:endParaRPr b="1" sz="18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311700" y="885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3180">
                <a:solidFill>
                  <a:srgbClr val="004B83"/>
                </a:solidFill>
                <a:latin typeface="Century Gothic"/>
                <a:ea typeface="Century Gothic"/>
                <a:cs typeface="Century Gothic"/>
                <a:sym typeface="Century Gothic"/>
              </a:rPr>
              <a:t>Metadata?</a:t>
            </a:r>
            <a:endParaRPr sz="2820"/>
          </a:p>
        </p:txBody>
      </p:sp>
      <p:pic>
        <p:nvPicPr>
          <p:cNvPr id="295" name="Google Shape;295;p42"/>
          <p:cNvPicPr preferRelativeResize="0"/>
          <p:nvPr/>
        </p:nvPicPr>
        <p:blipFill>
          <a:blip r:embed="rId3">
            <a:alphaModFix/>
          </a:blip>
          <a:stretch>
            <a:fillRect/>
          </a:stretch>
        </p:blipFill>
        <p:spPr>
          <a:xfrm>
            <a:off x="432650" y="661225"/>
            <a:ext cx="7882150" cy="4300951"/>
          </a:xfrm>
          <a:prstGeom prst="rect">
            <a:avLst/>
          </a:prstGeom>
          <a:noFill/>
          <a:ln>
            <a:noFill/>
          </a:ln>
        </p:spPr>
      </p:pic>
      <p:sp>
        <p:nvSpPr>
          <p:cNvPr id="296" name="Google Shape;296;p42"/>
          <p:cNvSpPr txBox="1"/>
          <p:nvPr/>
        </p:nvSpPr>
        <p:spPr>
          <a:xfrm>
            <a:off x="4094650" y="764700"/>
            <a:ext cx="1426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Metadata</a:t>
            </a:r>
            <a:endParaRPr b="1" sz="1800">
              <a:solidFill>
                <a:srgbClr val="FF0000"/>
              </a:solidFill>
            </a:endParaRPr>
          </a:p>
        </p:txBody>
      </p:sp>
      <p:cxnSp>
        <p:nvCxnSpPr>
          <p:cNvPr id="297" name="Google Shape;297;p42"/>
          <p:cNvCxnSpPr>
            <a:stCxn id="296" idx="1"/>
          </p:cNvCxnSpPr>
          <p:nvPr/>
        </p:nvCxnSpPr>
        <p:spPr>
          <a:xfrm rot="10800000">
            <a:off x="2688550" y="1015800"/>
            <a:ext cx="1406100" cy="3300"/>
          </a:xfrm>
          <a:prstGeom prst="straightConnector1">
            <a:avLst/>
          </a:prstGeom>
          <a:noFill/>
          <a:ln cap="flat" cmpd="sng" w="9525">
            <a:solidFill>
              <a:srgbClr val="FF0000"/>
            </a:solidFill>
            <a:prstDash val="solid"/>
            <a:round/>
            <a:headEnd len="med" w="med" type="diamond"/>
            <a:tailEnd len="med" w="med" type="diamond"/>
          </a:ln>
        </p:spPr>
      </p:cxnSp>
      <p:cxnSp>
        <p:nvCxnSpPr>
          <p:cNvPr id="298" name="Google Shape;298;p42"/>
          <p:cNvCxnSpPr/>
          <p:nvPr/>
        </p:nvCxnSpPr>
        <p:spPr>
          <a:xfrm flipH="1" rot="10800000">
            <a:off x="2030875" y="444625"/>
            <a:ext cx="1757700" cy="521700"/>
          </a:xfrm>
          <a:prstGeom prst="straightConnector1">
            <a:avLst/>
          </a:prstGeom>
          <a:noFill/>
          <a:ln cap="flat" cmpd="sng" w="9525">
            <a:solidFill>
              <a:schemeClr val="accent1"/>
            </a:solidFill>
            <a:prstDash val="solid"/>
            <a:round/>
            <a:headEnd len="med" w="med" type="diamond"/>
            <a:tailEnd len="med" w="med" type="diamond"/>
          </a:ln>
        </p:spPr>
      </p:cxnSp>
      <p:sp>
        <p:nvSpPr>
          <p:cNvPr id="299" name="Google Shape;299;p42"/>
          <p:cNvSpPr txBox="1"/>
          <p:nvPr/>
        </p:nvSpPr>
        <p:spPr>
          <a:xfrm>
            <a:off x="3912900" y="152425"/>
            <a:ext cx="1426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rPr>
              <a:t>Data</a:t>
            </a:r>
            <a:endParaRPr b="1" sz="1800">
              <a:solidFill>
                <a:srgbClr val="4A86E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3" title="Screenshot 2025-05-12 at 11.39.49 AM.png"/>
          <p:cNvPicPr preferRelativeResize="0"/>
          <p:nvPr/>
        </p:nvPicPr>
        <p:blipFill rotWithShape="1">
          <a:blip r:embed="rId3">
            <a:alphaModFix/>
          </a:blip>
          <a:srcRect b="0" l="0" r="23153" t="0"/>
          <a:stretch/>
        </p:blipFill>
        <p:spPr>
          <a:xfrm>
            <a:off x="2699175" y="1467100"/>
            <a:ext cx="4479750" cy="3460950"/>
          </a:xfrm>
          <a:prstGeom prst="rect">
            <a:avLst/>
          </a:prstGeom>
          <a:noFill/>
          <a:ln>
            <a:noFill/>
          </a:ln>
        </p:spPr>
      </p:pic>
      <p:sp>
        <p:nvSpPr>
          <p:cNvPr id="305" name="Google Shape;305;p43"/>
          <p:cNvSpPr txBox="1"/>
          <p:nvPr>
            <p:ph type="title"/>
          </p:nvPr>
        </p:nvSpPr>
        <p:spPr>
          <a:xfrm>
            <a:off x="311700" y="123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3080">
                <a:solidFill>
                  <a:srgbClr val="004B83"/>
                </a:solidFill>
                <a:latin typeface="Century Gothic"/>
                <a:ea typeface="Century Gothic"/>
                <a:cs typeface="Century Gothic"/>
                <a:sym typeface="Century Gothic"/>
              </a:rPr>
              <a:t>Metadata?</a:t>
            </a:r>
            <a:endParaRPr sz="2720"/>
          </a:p>
        </p:txBody>
      </p:sp>
      <p:pic>
        <p:nvPicPr>
          <p:cNvPr id="306" name="Google Shape;306;p43"/>
          <p:cNvPicPr preferRelativeResize="0"/>
          <p:nvPr/>
        </p:nvPicPr>
        <p:blipFill>
          <a:blip r:embed="rId4">
            <a:alphaModFix/>
          </a:blip>
          <a:stretch>
            <a:fillRect/>
          </a:stretch>
        </p:blipFill>
        <p:spPr>
          <a:xfrm>
            <a:off x="537950" y="648750"/>
            <a:ext cx="1743075" cy="2628900"/>
          </a:xfrm>
          <a:prstGeom prst="rect">
            <a:avLst/>
          </a:prstGeom>
          <a:noFill/>
          <a:ln>
            <a:noFill/>
          </a:ln>
        </p:spPr>
      </p:pic>
      <p:pic>
        <p:nvPicPr>
          <p:cNvPr id="307" name="Google Shape;307;p43" title="Screenshot 2025-05-12 at 11.39.05 AM.png"/>
          <p:cNvPicPr preferRelativeResize="0"/>
          <p:nvPr/>
        </p:nvPicPr>
        <p:blipFill rotWithShape="1">
          <a:blip r:embed="rId5">
            <a:alphaModFix/>
          </a:blip>
          <a:srcRect b="0" l="0" r="6428" t="0"/>
          <a:stretch/>
        </p:blipFill>
        <p:spPr>
          <a:xfrm>
            <a:off x="3122950" y="312875"/>
            <a:ext cx="5709350" cy="4253650"/>
          </a:xfrm>
          <a:prstGeom prst="rect">
            <a:avLst/>
          </a:prstGeom>
          <a:noFill/>
          <a:ln>
            <a:noFill/>
          </a:ln>
        </p:spPr>
      </p:pic>
      <p:sp>
        <p:nvSpPr>
          <p:cNvPr id="308" name="Google Shape;308;p43"/>
          <p:cNvSpPr txBox="1"/>
          <p:nvPr/>
        </p:nvSpPr>
        <p:spPr>
          <a:xfrm>
            <a:off x="6305800" y="1286300"/>
            <a:ext cx="1426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Metadata</a:t>
            </a:r>
            <a:endParaRPr b="1" sz="180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4"/>
          <p:cNvPicPr preferRelativeResize="0"/>
          <p:nvPr/>
        </p:nvPicPr>
        <p:blipFill>
          <a:blip r:embed="rId3">
            <a:alphaModFix/>
          </a:blip>
          <a:stretch>
            <a:fillRect/>
          </a:stretch>
        </p:blipFill>
        <p:spPr>
          <a:xfrm>
            <a:off x="299875" y="527700"/>
            <a:ext cx="3826400" cy="1503225"/>
          </a:xfrm>
          <a:prstGeom prst="rect">
            <a:avLst/>
          </a:prstGeom>
          <a:noFill/>
          <a:ln>
            <a:noFill/>
          </a:ln>
        </p:spPr>
      </p:pic>
      <p:pic>
        <p:nvPicPr>
          <p:cNvPr id="314" name="Google Shape;314;p44"/>
          <p:cNvPicPr preferRelativeResize="0"/>
          <p:nvPr/>
        </p:nvPicPr>
        <p:blipFill rotWithShape="1">
          <a:blip r:embed="rId4">
            <a:alphaModFix/>
          </a:blip>
          <a:srcRect b="19627" l="25791" r="22292" t="26758"/>
          <a:stretch/>
        </p:blipFill>
        <p:spPr>
          <a:xfrm>
            <a:off x="264750" y="2564426"/>
            <a:ext cx="3234600" cy="2088000"/>
          </a:xfrm>
          <a:prstGeom prst="rect">
            <a:avLst/>
          </a:prstGeom>
          <a:noFill/>
          <a:ln>
            <a:noFill/>
          </a:ln>
        </p:spPr>
      </p:pic>
      <p:pic>
        <p:nvPicPr>
          <p:cNvPr id="315" name="Google Shape;315;p44"/>
          <p:cNvPicPr preferRelativeResize="0"/>
          <p:nvPr/>
        </p:nvPicPr>
        <p:blipFill>
          <a:blip r:embed="rId5">
            <a:alphaModFix/>
          </a:blip>
          <a:stretch>
            <a:fillRect/>
          </a:stretch>
        </p:blipFill>
        <p:spPr>
          <a:xfrm>
            <a:off x="4970325" y="129423"/>
            <a:ext cx="3826400" cy="2087902"/>
          </a:xfrm>
          <a:prstGeom prst="rect">
            <a:avLst/>
          </a:prstGeom>
          <a:noFill/>
          <a:ln>
            <a:noFill/>
          </a:ln>
        </p:spPr>
      </p:pic>
      <p:pic>
        <p:nvPicPr>
          <p:cNvPr id="316" name="Google Shape;316;p44"/>
          <p:cNvPicPr preferRelativeResize="0"/>
          <p:nvPr/>
        </p:nvPicPr>
        <p:blipFill>
          <a:blip r:embed="rId6">
            <a:alphaModFix/>
          </a:blip>
          <a:stretch>
            <a:fillRect/>
          </a:stretch>
        </p:blipFill>
        <p:spPr>
          <a:xfrm>
            <a:off x="4202475" y="2724150"/>
            <a:ext cx="2224324" cy="1903699"/>
          </a:xfrm>
          <a:prstGeom prst="rect">
            <a:avLst/>
          </a:prstGeom>
          <a:noFill/>
          <a:ln>
            <a:noFill/>
          </a:ln>
        </p:spPr>
      </p:pic>
      <p:pic>
        <p:nvPicPr>
          <p:cNvPr id="317" name="Google Shape;317;p44"/>
          <p:cNvPicPr preferRelativeResize="0"/>
          <p:nvPr/>
        </p:nvPicPr>
        <p:blipFill rotWithShape="1">
          <a:blip r:embed="rId7">
            <a:alphaModFix/>
          </a:blip>
          <a:srcRect b="0" l="2066" r="0" t="0"/>
          <a:stretch/>
        </p:blipFill>
        <p:spPr>
          <a:xfrm>
            <a:off x="6253569" y="2826242"/>
            <a:ext cx="2620481" cy="1666263"/>
          </a:xfrm>
          <a:prstGeom prst="rect">
            <a:avLst/>
          </a:prstGeom>
          <a:noFill/>
          <a:ln>
            <a:noFill/>
          </a:ln>
        </p:spPr>
      </p:pic>
      <p:sp>
        <p:nvSpPr>
          <p:cNvPr id="318" name="Google Shape;318;p44"/>
          <p:cNvSpPr txBox="1"/>
          <p:nvPr/>
        </p:nvSpPr>
        <p:spPr>
          <a:xfrm>
            <a:off x="371250" y="1879050"/>
            <a:ext cx="3128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00">
                <a:solidFill>
                  <a:schemeClr val="dk1"/>
                </a:solidFill>
              </a:rPr>
              <a:t>Manually created</a:t>
            </a:r>
            <a:endParaRPr b="1" sz="1100"/>
          </a:p>
          <a:p>
            <a:pPr indent="0" lvl="0" marL="0" rtl="0" algn="l">
              <a:spcBef>
                <a:spcPts val="0"/>
              </a:spcBef>
              <a:spcAft>
                <a:spcPts val="0"/>
              </a:spcAft>
              <a:buNone/>
            </a:pPr>
            <a:r>
              <a:rPr b="1" lang="en" sz="1100"/>
              <a:t>Human-readable</a:t>
            </a:r>
            <a:endParaRPr b="1" sz="1100"/>
          </a:p>
          <a:p>
            <a:pPr indent="0" lvl="0" marL="0" rtl="0" algn="l">
              <a:spcBef>
                <a:spcPts val="0"/>
              </a:spcBef>
              <a:spcAft>
                <a:spcPts val="0"/>
              </a:spcAft>
              <a:buNone/>
            </a:pPr>
            <a:r>
              <a:rPr b="1" lang="en" sz="1100"/>
              <a:t>Require some work to be parsed</a:t>
            </a:r>
            <a:endParaRPr b="1" sz="1100"/>
          </a:p>
        </p:txBody>
      </p:sp>
      <p:sp>
        <p:nvSpPr>
          <p:cNvPr id="319" name="Google Shape;319;p44"/>
          <p:cNvSpPr txBox="1"/>
          <p:nvPr/>
        </p:nvSpPr>
        <p:spPr>
          <a:xfrm>
            <a:off x="314325" y="4475450"/>
            <a:ext cx="312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Automatically created</a:t>
            </a:r>
            <a:endParaRPr b="1" sz="1100"/>
          </a:p>
          <a:p>
            <a:pPr indent="0" lvl="0" marL="0" rtl="0" algn="l">
              <a:spcBef>
                <a:spcPts val="0"/>
              </a:spcBef>
              <a:spcAft>
                <a:spcPts val="0"/>
              </a:spcAft>
              <a:buNone/>
            </a:pPr>
            <a:r>
              <a:rPr b="1" lang="en" sz="1100"/>
              <a:t>Machine and </a:t>
            </a:r>
            <a:r>
              <a:rPr b="1" lang="en" sz="1100"/>
              <a:t>human</a:t>
            </a:r>
            <a:r>
              <a:rPr b="1" lang="en" sz="1100"/>
              <a:t>-readable</a:t>
            </a:r>
            <a:endParaRPr b="1" sz="1100"/>
          </a:p>
        </p:txBody>
      </p:sp>
      <p:sp>
        <p:nvSpPr>
          <p:cNvPr id="320" name="Google Shape;320;p44"/>
          <p:cNvSpPr txBox="1"/>
          <p:nvPr/>
        </p:nvSpPr>
        <p:spPr>
          <a:xfrm>
            <a:off x="5014675" y="2217325"/>
            <a:ext cx="3737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Machine and </a:t>
            </a:r>
            <a:r>
              <a:rPr b="1" lang="en" sz="1100"/>
              <a:t>human</a:t>
            </a:r>
            <a:r>
              <a:rPr b="1" lang="en" sz="1100"/>
              <a:t>-readable</a:t>
            </a:r>
            <a:endParaRPr b="1" sz="1100"/>
          </a:p>
          <a:p>
            <a:pPr indent="0" lvl="0" marL="0" rtl="0" algn="l">
              <a:spcBef>
                <a:spcPts val="0"/>
              </a:spcBef>
              <a:spcAft>
                <a:spcPts val="0"/>
              </a:spcAft>
              <a:buNone/>
            </a:pPr>
            <a:r>
              <a:rPr b="1" lang="en" sz="1100"/>
              <a:t>No specific standard</a:t>
            </a:r>
            <a:endParaRPr b="1" sz="1100"/>
          </a:p>
          <a:p>
            <a:pPr indent="0" lvl="0" marL="0" rtl="0" algn="l">
              <a:spcBef>
                <a:spcPts val="0"/>
              </a:spcBef>
              <a:spcAft>
                <a:spcPts val="0"/>
              </a:spcAft>
              <a:buNone/>
            </a:pPr>
            <a:r>
              <a:t/>
            </a:r>
            <a:endParaRPr sz="1100"/>
          </a:p>
        </p:txBody>
      </p:sp>
      <p:sp>
        <p:nvSpPr>
          <p:cNvPr id="321" name="Google Shape;321;p44"/>
          <p:cNvSpPr txBox="1"/>
          <p:nvPr/>
        </p:nvSpPr>
        <p:spPr>
          <a:xfrm>
            <a:off x="4202475" y="4554450"/>
            <a:ext cx="467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00">
                <a:solidFill>
                  <a:schemeClr val="dk1"/>
                </a:solidFill>
              </a:rPr>
              <a:t>Machine and human-readable (web version)</a:t>
            </a:r>
            <a:endParaRPr b="1" sz="1100"/>
          </a:p>
          <a:p>
            <a:pPr indent="0" lvl="0" marL="0" rtl="0" algn="l">
              <a:spcBef>
                <a:spcPts val="0"/>
              </a:spcBef>
              <a:spcAft>
                <a:spcPts val="0"/>
              </a:spcAft>
              <a:buNone/>
            </a:pPr>
            <a:r>
              <a:rPr b="1" lang="en" sz="1100"/>
              <a:t>Follows a metadata standard (MARC)</a:t>
            </a:r>
            <a:endParaRPr b="1" sz="1100"/>
          </a:p>
        </p:txBody>
      </p:sp>
      <p:sp>
        <p:nvSpPr>
          <p:cNvPr id="322" name="Google Shape;322;p44"/>
          <p:cNvSpPr txBox="1"/>
          <p:nvPr/>
        </p:nvSpPr>
        <p:spPr>
          <a:xfrm>
            <a:off x="295050" y="0"/>
            <a:ext cx="4572000" cy="611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080">
                <a:solidFill>
                  <a:srgbClr val="004B83"/>
                </a:solidFill>
                <a:latin typeface="Century Gothic"/>
                <a:ea typeface="Century Gothic"/>
                <a:cs typeface="Century Gothic"/>
                <a:sym typeface="Century Gothic"/>
              </a:rPr>
              <a:t>How Different?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311700" y="2031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Opportunities for Improvement?</a:t>
            </a:r>
            <a:endParaRPr>
              <a:latin typeface="Advent Pro"/>
              <a:ea typeface="Advent Pro"/>
              <a:cs typeface="Advent Pro"/>
              <a:sym typeface="Advent Pro"/>
            </a:endParaRPr>
          </a:p>
        </p:txBody>
      </p:sp>
      <p:sp>
        <p:nvSpPr>
          <p:cNvPr id="328" name="Google Shape;328;p45"/>
          <p:cNvSpPr/>
          <p:nvPr/>
        </p:nvSpPr>
        <p:spPr>
          <a:xfrm>
            <a:off x="4244100" y="1337675"/>
            <a:ext cx="44634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
          <p:cNvSpPr/>
          <p:nvPr/>
        </p:nvSpPr>
        <p:spPr>
          <a:xfrm>
            <a:off x="475050" y="3936175"/>
            <a:ext cx="36927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5"/>
          <p:cNvSpPr txBox="1"/>
          <p:nvPr/>
        </p:nvSpPr>
        <p:spPr>
          <a:xfrm>
            <a:off x="6634575" y="796100"/>
            <a:ext cx="1905000" cy="12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31" name="Google Shape;331;p45" title="Screenshot 2025-05-14 at 10.48.28 AM.png"/>
          <p:cNvPicPr preferRelativeResize="0"/>
          <p:nvPr/>
        </p:nvPicPr>
        <p:blipFill rotWithShape="1">
          <a:blip r:embed="rId3">
            <a:alphaModFix/>
          </a:blip>
          <a:srcRect b="0" l="4725" r="0" t="0"/>
          <a:stretch/>
        </p:blipFill>
        <p:spPr>
          <a:xfrm>
            <a:off x="475050" y="1186725"/>
            <a:ext cx="5309948" cy="3302375"/>
          </a:xfrm>
          <a:prstGeom prst="rect">
            <a:avLst/>
          </a:prstGeom>
          <a:noFill/>
          <a:ln>
            <a:noFill/>
          </a:ln>
          <a:effectLst>
            <a:outerShdw blurRad="57150" rotWithShape="0" algn="bl" dir="5400000" dist="19050">
              <a:srgbClr val="000000">
                <a:alpha val="50000"/>
              </a:srgbClr>
            </a:outerShdw>
          </a:effectLst>
        </p:spPr>
      </p:pic>
      <p:sp>
        <p:nvSpPr>
          <p:cNvPr id="332" name="Google Shape;332;p45"/>
          <p:cNvSpPr txBox="1"/>
          <p:nvPr/>
        </p:nvSpPr>
        <p:spPr>
          <a:xfrm>
            <a:off x="5907175" y="3755375"/>
            <a:ext cx="3103800" cy="400200"/>
          </a:xfrm>
          <a:prstGeom prst="rect">
            <a:avLst/>
          </a:prstGeom>
          <a:solidFill>
            <a:srgbClr val="FEBC1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Avenir"/>
                <a:ea typeface="Avenir"/>
                <a:cs typeface="Avenir"/>
                <a:sym typeface="Avenir"/>
                <a:hlinkClick r:id="rId4"/>
              </a:rPr>
              <a:t>https://zenodo.org/records/7372719</a:t>
            </a:r>
            <a:endParaRPr>
              <a:latin typeface="Avenir"/>
              <a:ea typeface="Avenir"/>
              <a:cs typeface="Avenir"/>
              <a:sym typeface="Avenir"/>
            </a:endParaRPr>
          </a:p>
        </p:txBody>
      </p:sp>
      <p:pic>
        <p:nvPicPr>
          <p:cNvPr id="333" name="Google Shape;333;p45" title="undefined.png"/>
          <p:cNvPicPr preferRelativeResize="0"/>
          <p:nvPr/>
        </p:nvPicPr>
        <p:blipFill>
          <a:blip r:embed="rId5">
            <a:alphaModFix/>
          </a:blip>
          <a:stretch>
            <a:fillRect/>
          </a:stretch>
        </p:blipFill>
        <p:spPr>
          <a:xfrm>
            <a:off x="6236300" y="1186725"/>
            <a:ext cx="2445550" cy="244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descr="A perfect countdown timer for a number of uses including teacher timer for the classroom, studying, homework, reading,  timer, playtime timer, break timer, lunch, school, cleanup, sport, church countdown, etc. for kids, children, toddlers, babies, adults, and everyone of all ages!  etc. with fun jazz music. &#10;➤ Let's be friends @JourneytoEsq&#10;&#10;➤Free to use&#10;www.journeytoesquire.com&#10;Bonfire Fundraiser t-shirts &#10;https://www.bonfire.com/store/journey-to-esquire-merchandise/&#10;Social&#10;Instagram : https://www.instagram.com/journeytoesq&#10;Facebook: https://www.facebook.com/JourneytoEsq/ &#10;Twitter: https://twitter.com/JourneytoEsq&#10;LinkedIn: https://www.linkedin.com/company/diversity-access-pipeline&#10;&#10;#DiversityAccessPipeline, #JourneytoEsquire, #DiversityandInclusion, #Scholarship, #Diversity, #Excellence, #FloridaBar, #FloridaAttorney, #YoungLawyer, #Florida, #LawSchool, #FloridaLawyer, #FloridaBarYoungLawyersDivision, #barexam, #barexamprep, #BarBri, #kaplan, #themis, #agape, #barprep, #deepfocus, #studymusic, #ambient, #concentration, #adhd" id="338" name="Google Shape;338;p46" title="10 -Minute Timer with Jazzy Music">
            <a:hlinkClick r:id="rId3"/>
          </p:cNvPr>
          <p:cNvPicPr preferRelativeResize="0"/>
          <p:nvPr/>
        </p:nvPicPr>
        <p:blipFill>
          <a:blip r:embed="rId4">
            <a:alphaModFix/>
          </a:blip>
          <a:stretch>
            <a:fillRect/>
          </a:stretch>
        </p:blipFill>
        <p:spPr>
          <a:xfrm>
            <a:off x="1642750" y="924049"/>
            <a:ext cx="5858500" cy="329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435150" y="2"/>
            <a:ext cx="7886700" cy="738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970"/>
              <a:buFont typeface="Impact"/>
              <a:buNone/>
            </a:pPr>
            <a:r>
              <a:rPr b="1" lang="en" sz="3060">
                <a:solidFill>
                  <a:srgbClr val="1C4587"/>
                </a:solidFill>
                <a:latin typeface="Century Gothic"/>
                <a:ea typeface="Century Gothic"/>
                <a:cs typeface="Century Gothic"/>
                <a:sym typeface="Century Gothic"/>
              </a:rPr>
              <a:t>Metadata Best Practices</a:t>
            </a:r>
            <a:endParaRPr b="1" sz="3060">
              <a:solidFill>
                <a:srgbClr val="1C4587"/>
              </a:solidFill>
              <a:latin typeface="Century Gothic"/>
              <a:ea typeface="Century Gothic"/>
              <a:cs typeface="Century Gothic"/>
              <a:sym typeface="Century Gothic"/>
            </a:endParaRPr>
          </a:p>
        </p:txBody>
      </p:sp>
      <p:sp>
        <p:nvSpPr>
          <p:cNvPr id="344" name="Google Shape;344;p47"/>
          <p:cNvSpPr txBox="1"/>
          <p:nvPr>
            <p:ph idx="1" type="body"/>
          </p:nvPr>
        </p:nvSpPr>
        <p:spPr>
          <a:xfrm>
            <a:off x="388800" y="960075"/>
            <a:ext cx="7979400" cy="3083400"/>
          </a:xfrm>
          <a:prstGeom prst="rect">
            <a:avLst/>
          </a:prstGeom>
          <a:noFill/>
          <a:ln>
            <a:noFill/>
          </a:ln>
        </p:spPr>
        <p:txBody>
          <a:bodyPr anchorCtr="0" anchor="t" bIns="34275" lIns="68575" spcFirstLastPara="1" rIns="68575" wrap="square" tIns="34275">
            <a:noAutofit/>
          </a:bodyPr>
          <a:lstStyle/>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Keep data entry consistent</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the parameters and the units on the parameter</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Explain the formats for dates, time, geographic coordinates,    and other parameters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any coded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Describe quality flags or qualifying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missing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Choose an established metadata standard</a:t>
            </a:r>
            <a:endParaRPr sz="2000">
              <a:solidFill>
                <a:schemeClr val="dk1"/>
              </a:solidFill>
              <a:latin typeface="Avenir"/>
              <a:ea typeface="Avenir"/>
              <a:cs typeface="Avenir"/>
              <a:sym typeface="Avenir"/>
            </a:endParaRPr>
          </a:p>
        </p:txBody>
      </p:sp>
      <p:pic>
        <p:nvPicPr>
          <p:cNvPr id="345" name="Google Shape;345;p47"/>
          <p:cNvPicPr preferRelativeResize="0"/>
          <p:nvPr/>
        </p:nvPicPr>
        <p:blipFill>
          <a:blip r:embed="rId3">
            <a:alphaModFix/>
          </a:blip>
          <a:stretch>
            <a:fillRect/>
          </a:stretch>
        </p:blipFill>
        <p:spPr>
          <a:xfrm>
            <a:off x="7272988" y="2842313"/>
            <a:ext cx="1743075" cy="2162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nvSpPr>
        <p:spPr>
          <a:xfrm>
            <a:off x="2325425" y="4256700"/>
            <a:ext cx="34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51" name="Google Shape;351;p48"/>
          <p:cNvPicPr preferRelativeResize="0"/>
          <p:nvPr/>
        </p:nvPicPr>
        <p:blipFill rotWithShape="1">
          <a:blip r:embed="rId3">
            <a:alphaModFix/>
          </a:blip>
          <a:srcRect b="0" l="0" r="0" t="17810"/>
          <a:stretch/>
        </p:blipFill>
        <p:spPr>
          <a:xfrm>
            <a:off x="0" y="3406299"/>
            <a:ext cx="4244951" cy="1696251"/>
          </a:xfrm>
          <a:prstGeom prst="rect">
            <a:avLst/>
          </a:prstGeom>
          <a:noFill/>
          <a:ln>
            <a:noFill/>
          </a:ln>
        </p:spPr>
      </p:pic>
      <p:sp>
        <p:nvSpPr>
          <p:cNvPr id="352" name="Google Shape;352;p48"/>
          <p:cNvSpPr txBox="1"/>
          <p:nvPr/>
        </p:nvSpPr>
        <p:spPr>
          <a:xfrm>
            <a:off x="183625" y="1135175"/>
            <a:ext cx="366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202124"/>
                </a:solidFill>
                <a:highlight>
                  <a:srgbClr val="FFFFFF"/>
                </a:highlight>
                <a:latin typeface="Avenir"/>
                <a:ea typeface="Avenir"/>
                <a:cs typeface="Avenir"/>
                <a:sym typeface="Avenir"/>
              </a:rPr>
              <a:t>E</a:t>
            </a:r>
            <a:r>
              <a:rPr b="1" lang="en" sz="2400">
                <a:solidFill>
                  <a:srgbClr val="202124"/>
                </a:solidFill>
                <a:highlight>
                  <a:srgbClr val="FFFFFF"/>
                </a:highlight>
                <a:latin typeface="Avenir"/>
                <a:ea typeface="Avenir"/>
                <a:cs typeface="Avenir"/>
                <a:sym typeface="Avenir"/>
              </a:rPr>
              <a:t>stablishes a common way of structuring and understanding data</a:t>
            </a:r>
            <a:r>
              <a:rPr lang="en" sz="2400">
                <a:solidFill>
                  <a:srgbClr val="202124"/>
                </a:solidFill>
                <a:highlight>
                  <a:srgbClr val="FFFFFF"/>
                </a:highlight>
                <a:latin typeface="Avenir"/>
                <a:ea typeface="Avenir"/>
                <a:cs typeface="Avenir"/>
                <a:sym typeface="Avenir"/>
              </a:rPr>
              <a:t>, and includes principles and implementation issues for utilizing the standard. </a:t>
            </a:r>
            <a:endParaRPr sz="2600">
              <a:latin typeface="Avenir"/>
              <a:ea typeface="Avenir"/>
              <a:cs typeface="Avenir"/>
              <a:sym typeface="Avenir"/>
            </a:endParaRPr>
          </a:p>
        </p:txBody>
      </p:sp>
      <p:sp>
        <p:nvSpPr>
          <p:cNvPr id="353" name="Google Shape;353;p48"/>
          <p:cNvSpPr txBox="1"/>
          <p:nvPr>
            <p:ph type="title"/>
          </p:nvPr>
        </p:nvSpPr>
        <p:spPr>
          <a:xfrm>
            <a:off x="183625" y="195850"/>
            <a:ext cx="8520600" cy="572700"/>
          </a:xfrm>
          <a:prstGeom prst="rect">
            <a:avLst/>
          </a:prstGeom>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3100">
                <a:solidFill>
                  <a:srgbClr val="004B83"/>
                </a:solidFill>
                <a:latin typeface="Century Gothic"/>
                <a:ea typeface="Century Gothic"/>
                <a:cs typeface="Century Gothic"/>
                <a:sym typeface="Century Gothic"/>
              </a:rPr>
              <a:t>Metadata Standard</a:t>
            </a:r>
            <a:endParaRPr sz="3100">
              <a:latin typeface="Century Gothic"/>
              <a:ea typeface="Century Gothic"/>
              <a:cs typeface="Century Gothic"/>
              <a:sym typeface="Century Gothic"/>
            </a:endParaRPr>
          </a:p>
        </p:txBody>
      </p:sp>
      <p:sp>
        <p:nvSpPr>
          <p:cNvPr id="354" name="Google Shape;354;p48"/>
          <p:cNvSpPr txBox="1"/>
          <p:nvPr/>
        </p:nvSpPr>
        <p:spPr>
          <a:xfrm>
            <a:off x="4244950" y="1401900"/>
            <a:ext cx="4459200" cy="3063000"/>
          </a:xfrm>
          <a:prstGeom prst="rect">
            <a:avLst/>
          </a:prstGeom>
          <a:solidFill>
            <a:srgbClr val="FEBC1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a:latin typeface="Avenir"/>
                <a:ea typeface="Avenir"/>
                <a:cs typeface="Avenir"/>
                <a:sym typeface="Avenir"/>
              </a:rPr>
              <a:t>Provides a structure to describe and retrieve data!</a:t>
            </a:r>
            <a:endParaRPr b="1" i="1" sz="1700">
              <a:latin typeface="Avenir"/>
              <a:ea typeface="Avenir"/>
              <a:cs typeface="Avenir"/>
              <a:sym typeface="Avenir"/>
            </a:endParaRPr>
          </a:p>
          <a:p>
            <a:pPr indent="0" lvl="0" marL="0" rtl="0" algn="l">
              <a:spcBef>
                <a:spcPts val="0"/>
              </a:spcBef>
              <a:spcAft>
                <a:spcPts val="0"/>
              </a:spcAft>
              <a:buNone/>
            </a:pPr>
            <a:r>
              <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Common terms to allow consistency between records</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Common structure to quickly locate components</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Reliable and predictable format for computer interpretation </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A uniform summary description of the dataset</a:t>
            </a:r>
            <a:endParaRPr sz="1700">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nvSpPr>
        <p:spPr>
          <a:xfrm>
            <a:off x="2325425" y="4256700"/>
            <a:ext cx="34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0" name="Google Shape;360;p49"/>
          <p:cNvSpPr txBox="1"/>
          <p:nvPr>
            <p:ph type="title"/>
          </p:nvPr>
        </p:nvSpPr>
        <p:spPr>
          <a:xfrm>
            <a:off x="183625" y="195850"/>
            <a:ext cx="8520600" cy="572700"/>
          </a:xfrm>
          <a:prstGeom prst="rect">
            <a:avLst/>
          </a:prstGeom>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3100">
                <a:solidFill>
                  <a:srgbClr val="004B83"/>
                </a:solidFill>
                <a:latin typeface="Century Gothic"/>
                <a:ea typeface="Century Gothic"/>
                <a:cs typeface="Century Gothic"/>
                <a:sym typeface="Century Gothic"/>
              </a:rPr>
              <a:t>Community-Centric Initiatives</a:t>
            </a:r>
            <a:endParaRPr sz="3100">
              <a:latin typeface="Century Gothic"/>
              <a:ea typeface="Century Gothic"/>
              <a:cs typeface="Century Gothic"/>
              <a:sym typeface="Century Gothic"/>
            </a:endParaRPr>
          </a:p>
        </p:txBody>
      </p:sp>
      <p:pic>
        <p:nvPicPr>
          <p:cNvPr id="361" name="Google Shape;361;p49"/>
          <p:cNvPicPr preferRelativeResize="0"/>
          <p:nvPr/>
        </p:nvPicPr>
        <p:blipFill>
          <a:blip r:embed="rId3">
            <a:alphaModFix/>
          </a:blip>
          <a:stretch>
            <a:fillRect/>
          </a:stretch>
        </p:blipFill>
        <p:spPr>
          <a:xfrm>
            <a:off x="308250" y="920950"/>
            <a:ext cx="5114026" cy="3993800"/>
          </a:xfrm>
          <a:prstGeom prst="rect">
            <a:avLst/>
          </a:prstGeom>
          <a:noFill/>
          <a:ln>
            <a:noFill/>
          </a:ln>
        </p:spPr>
      </p:pic>
      <p:sp>
        <p:nvSpPr>
          <p:cNvPr id="362" name="Google Shape;362;p49"/>
          <p:cNvSpPr txBox="1"/>
          <p:nvPr/>
        </p:nvSpPr>
        <p:spPr>
          <a:xfrm>
            <a:off x="5126200" y="3806550"/>
            <a:ext cx="3811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Crystal-Ornelas, R., Varadharajan, C., O’Ryan, D. </a:t>
            </a:r>
            <a:r>
              <a:rPr i="1" lang="en" sz="1200">
                <a:solidFill>
                  <a:srgbClr val="222222"/>
                </a:solidFill>
                <a:highlight>
                  <a:srgbClr val="FFFFFF"/>
                </a:highlight>
                <a:latin typeface="Roboto"/>
                <a:ea typeface="Roboto"/>
                <a:cs typeface="Roboto"/>
                <a:sym typeface="Roboto"/>
              </a:rPr>
              <a:t>et al.</a:t>
            </a:r>
            <a:r>
              <a:rPr lang="en" sz="1200">
                <a:solidFill>
                  <a:srgbClr val="222222"/>
                </a:solidFill>
                <a:highlight>
                  <a:srgbClr val="FFFFFF"/>
                </a:highlight>
                <a:latin typeface="Roboto"/>
                <a:ea typeface="Roboto"/>
                <a:cs typeface="Roboto"/>
                <a:sym typeface="Roboto"/>
              </a:rPr>
              <a:t> Enabling FAIR data in Earth and environmental science with community-centric (meta)data reporting formats. </a:t>
            </a:r>
            <a:r>
              <a:rPr i="1" lang="en" sz="1200">
                <a:solidFill>
                  <a:srgbClr val="222222"/>
                </a:solidFill>
                <a:highlight>
                  <a:srgbClr val="FFFFFF"/>
                </a:highlight>
                <a:latin typeface="Roboto"/>
                <a:ea typeface="Roboto"/>
                <a:cs typeface="Roboto"/>
                <a:sym typeface="Roboto"/>
              </a:rPr>
              <a:t>Sci Data</a:t>
            </a:r>
            <a:r>
              <a:rPr lang="en" sz="1200">
                <a:solidFill>
                  <a:srgbClr val="222222"/>
                </a:solidFill>
                <a:highlight>
                  <a:srgbClr val="FFFFFF"/>
                </a:highlight>
                <a:latin typeface="Roboto"/>
                <a:ea typeface="Roboto"/>
                <a:cs typeface="Roboto"/>
                <a:sym typeface="Roboto"/>
              </a:rPr>
              <a:t> 9, 700 (2022). </a:t>
            </a:r>
            <a:r>
              <a:rPr lang="en" sz="1200" u="sng">
                <a:solidFill>
                  <a:schemeClr val="hlink"/>
                </a:solidFill>
                <a:highlight>
                  <a:srgbClr val="FFFFFF"/>
                </a:highlight>
                <a:latin typeface="Roboto"/>
                <a:ea typeface="Roboto"/>
                <a:cs typeface="Roboto"/>
                <a:sym typeface="Roboto"/>
                <a:hlinkClick r:id="rId4"/>
              </a:rPr>
              <a:t>https://doi.org/10.1038/s41597-022-01606-w</a:t>
            </a:r>
            <a:endParaRPr/>
          </a:p>
        </p:txBody>
      </p:sp>
      <p:sp>
        <p:nvSpPr>
          <p:cNvPr id="363" name="Google Shape;363;p49"/>
          <p:cNvSpPr txBox="1"/>
          <p:nvPr/>
        </p:nvSpPr>
        <p:spPr>
          <a:xfrm>
            <a:off x="5489200" y="1223525"/>
            <a:ext cx="3149700" cy="2578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Guidelines &amp; Templates</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Metadata </a:t>
            </a:r>
            <a:r>
              <a:rPr lang="en" sz="2000">
                <a:solidFill>
                  <a:schemeClr val="dk1"/>
                </a:solidFill>
                <a:latin typeface="Avenir"/>
                <a:ea typeface="Avenir"/>
                <a:cs typeface="Avenir"/>
                <a:sym typeface="Avenir"/>
              </a:rPr>
              <a:t>Crosswalks</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Archiving Requirements (Repository)</a:t>
            </a:r>
            <a:endParaRPr sz="200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nvSpPr>
        <p:spPr>
          <a:xfrm>
            <a:off x="369600" y="1140025"/>
            <a:ext cx="7617900" cy="40944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Understand the role of metadata standards in facilitating the management, discovery, interoperability, and reuse of digital resources and research data.</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200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Recognize the importance of adhering to domain-specific metadata standards and determining which standard should be used.</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200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Identify metadata standards commonly used in Earth and Environmental Sciences research.</a:t>
            </a:r>
            <a:endParaRPr sz="2000">
              <a:solidFill>
                <a:schemeClr val="dk1"/>
              </a:solidFill>
              <a:highlight>
                <a:srgbClr val="FFFFFF"/>
              </a:highlight>
              <a:latin typeface="Avenir"/>
              <a:ea typeface="Avenir"/>
              <a:cs typeface="Avenir"/>
              <a:sym typeface="Avenir"/>
            </a:endParaRPr>
          </a:p>
          <a:p>
            <a:pPr indent="0" lvl="0" marL="0" rtl="0" algn="l">
              <a:lnSpc>
                <a:spcPct val="115000"/>
              </a:lnSpc>
              <a:spcBef>
                <a:spcPts val="2000"/>
              </a:spcBef>
              <a:spcAft>
                <a:spcPts val="2000"/>
              </a:spcAft>
              <a:buNone/>
            </a:pPr>
            <a:r>
              <a:t/>
            </a:r>
            <a:endParaRPr sz="2000">
              <a:solidFill>
                <a:schemeClr val="dk1"/>
              </a:solidFill>
              <a:highlight>
                <a:srgbClr val="FFFFFF"/>
              </a:highlight>
              <a:latin typeface="Avenir"/>
              <a:ea typeface="Avenir"/>
              <a:cs typeface="Avenir"/>
              <a:sym typeface="Avenir"/>
            </a:endParaRPr>
          </a:p>
        </p:txBody>
      </p:sp>
      <p:sp>
        <p:nvSpPr>
          <p:cNvPr id="202" name="Google Shape;202;p32"/>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Learning Objectives</a:t>
            </a:r>
            <a:endParaRPr b="1" sz="3400">
              <a:solidFill>
                <a:srgbClr val="004B83"/>
              </a:solidFill>
              <a:latin typeface="Century Gothic"/>
              <a:ea typeface="Century Gothic"/>
              <a:cs typeface="Century Gothic"/>
              <a:sym typeface="Century Gothic"/>
            </a:endParaRPr>
          </a:p>
        </p:txBody>
      </p:sp>
      <p:sp>
        <p:nvSpPr>
          <p:cNvPr id="203" name="Google Shape;20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0"/>
          <p:cNvPicPr preferRelativeResize="0"/>
          <p:nvPr/>
        </p:nvPicPr>
        <p:blipFill rotWithShape="1">
          <a:blip r:embed="rId3">
            <a:alphaModFix/>
          </a:blip>
          <a:srcRect b="4053" l="35624" r="35019" t="9888"/>
          <a:stretch/>
        </p:blipFill>
        <p:spPr>
          <a:xfrm>
            <a:off x="279250" y="677600"/>
            <a:ext cx="2525352" cy="4164299"/>
          </a:xfrm>
          <a:prstGeom prst="rect">
            <a:avLst/>
          </a:prstGeom>
          <a:noFill/>
          <a:ln>
            <a:noFill/>
          </a:ln>
        </p:spPr>
      </p:pic>
      <p:sp>
        <p:nvSpPr>
          <p:cNvPr id="369" name="Google Shape;369;p50"/>
          <p:cNvSpPr txBox="1"/>
          <p:nvPr>
            <p:ph idx="4294967295" type="title"/>
          </p:nvPr>
        </p:nvSpPr>
        <p:spPr>
          <a:xfrm>
            <a:off x="1574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Which Metadata Standard?</a:t>
            </a:r>
            <a:endParaRPr sz="2900">
              <a:latin typeface="Century Gothic"/>
              <a:ea typeface="Century Gothic"/>
              <a:cs typeface="Century Gothic"/>
              <a:sym typeface="Century Gothic"/>
            </a:endParaRPr>
          </a:p>
        </p:txBody>
      </p:sp>
      <p:sp>
        <p:nvSpPr>
          <p:cNvPr id="370" name="Google Shape;370;p50"/>
          <p:cNvSpPr txBox="1"/>
          <p:nvPr/>
        </p:nvSpPr>
        <p:spPr>
          <a:xfrm>
            <a:off x="3348750" y="904700"/>
            <a:ext cx="387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highlight>
                  <a:srgbClr val="FEBC11"/>
                </a:highlight>
                <a:latin typeface="Avenir"/>
                <a:ea typeface="Avenir"/>
                <a:cs typeface="Avenir"/>
                <a:sym typeface="Avenir"/>
              </a:rPr>
              <a:t>https://rdamsc.bath.ac.uk</a:t>
            </a:r>
            <a:endParaRPr b="1" sz="2200">
              <a:highlight>
                <a:srgbClr val="FEBC11"/>
              </a:highlight>
              <a:latin typeface="Avenir"/>
              <a:ea typeface="Avenir"/>
              <a:cs typeface="Avenir"/>
              <a:sym typeface="Avenir"/>
            </a:endParaRPr>
          </a:p>
        </p:txBody>
      </p:sp>
      <p:pic>
        <p:nvPicPr>
          <p:cNvPr id="371" name="Google Shape;371;p50"/>
          <p:cNvPicPr preferRelativeResize="0"/>
          <p:nvPr/>
        </p:nvPicPr>
        <p:blipFill>
          <a:blip r:embed="rId4">
            <a:alphaModFix/>
          </a:blip>
          <a:stretch>
            <a:fillRect/>
          </a:stretch>
        </p:blipFill>
        <p:spPr>
          <a:xfrm>
            <a:off x="3222800" y="1492100"/>
            <a:ext cx="5556725" cy="1315200"/>
          </a:xfrm>
          <a:prstGeom prst="rect">
            <a:avLst/>
          </a:prstGeom>
          <a:noFill/>
          <a:ln>
            <a:noFill/>
          </a:ln>
        </p:spPr>
      </p:pic>
      <p:pic>
        <p:nvPicPr>
          <p:cNvPr descr="onfused The Big Lebowski GIF - Find &amp; Share on GIPHY" id="372" name="Google Shape;372;p50"/>
          <p:cNvPicPr preferRelativeResize="0"/>
          <p:nvPr/>
        </p:nvPicPr>
        <p:blipFill rotWithShape="1">
          <a:blip r:embed="rId5">
            <a:alphaModFix/>
          </a:blip>
          <a:srcRect b="0" l="0" r="0" t="0"/>
          <a:stretch/>
        </p:blipFill>
        <p:spPr>
          <a:xfrm>
            <a:off x="3348755" y="3090359"/>
            <a:ext cx="2754841" cy="14850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1"/>
          <p:cNvPicPr preferRelativeResize="0"/>
          <p:nvPr/>
        </p:nvPicPr>
        <p:blipFill>
          <a:blip r:embed="rId3">
            <a:alphaModFix/>
          </a:blip>
          <a:stretch>
            <a:fillRect/>
          </a:stretch>
        </p:blipFill>
        <p:spPr>
          <a:xfrm>
            <a:off x="4650" y="0"/>
            <a:ext cx="3857618" cy="5143501"/>
          </a:xfrm>
          <a:prstGeom prst="rect">
            <a:avLst/>
          </a:prstGeom>
          <a:noFill/>
          <a:ln>
            <a:noFill/>
          </a:ln>
        </p:spPr>
      </p:pic>
      <p:sp>
        <p:nvSpPr>
          <p:cNvPr id="378" name="Google Shape;378;p51"/>
          <p:cNvSpPr txBox="1"/>
          <p:nvPr/>
        </p:nvSpPr>
        <p:spPr>
          <a:xfrm>
            <a:off x="4308750" y="233900"/>
            <a:ext cx="41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9" name="Google Shape;379;p51"/>
          <p:cNvSpPr txBox="1"/>
          <p:nvPr/>
        </p:nvSpPr>
        <p:spPr>
          <a:xfrm>
            <a:off x="4594800" y="4568750"/>
            <a:ext cx="36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EBC11"/>
                </a:highlight>
                <a:latin typeface="Avenir"/>
                <a:ea typeface="Avenir"/>
                <a:cs typeface="Avenir"/>
                <a:sym typeface="Avenir"/>
              </a:rPr>
              <a:t>https://eml.ecoinformatics.org/</a:t>
            </a:r>
            <a:endParaRPr>
              <a:highlight>
                <a:srgbClr val="FEBC11"/>
              </a:highlight>
              <a:latin typeface="Avenir"/>
              <a:ea typeface="Avenir"/>
              <a:cs typeface="Avenir"/>
              <a:sym typeface="Avenir"/>
            </a:endParaRPr>
          </a:p>
        </p:txBody>
      </p:sp>
      <p:sp>
        <p:nvSpPr>
          <p:cNvPr id="380" name="Google Shape;380;p51"/>
          <p:cNvSpPr txBox="1"/>
          <p:nvPr/>
        </p:nvSpPr>
        <p:spPr>
          <a:xfrm>
            <a:off x="4128975" y="462500"/>
            <a:ext cx="47307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Current version EML 2.2.0</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Developed at NCEAS</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Compatible with other </a:t>
            </a:r>
            <a:r>
              <a:rPr lang="en">
                <a:latin typeface="Avenir"/>
                <a:ea typeface="Avenir"/>
                <a:cs typeface="Avenir"/>
                <a:sym typeface="Avenir"/>
              </a:rPr>
              <a:t>standards</a:t>
            </a:r>
            <a:r>
              <a:rPr lang="en">
                <a:latin typeface="Avenir"/>
                <a:ea typeface="Avenir"/>
                <a:cs typeface="Avenir"/>
                <a:sym typeface="Avenir"/>
              </a:rPr>
              <a:t> (DCMI, CSDGM/FGDC, ISO19115 )</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A “dialect” for XML</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Modular</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Detailed structure</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Requires validation</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Uses tags aligned with the </a:t>
            </a:r>
            <a:r>
              <a:rPr lang="en">
                <a:latin typeface="Avenir"/>
                <a:ea typeface="Avenir"/>
                <a:cs typeface="Avenir"/>
                <a:sym typeface="Avenir"/>
              </a:rPr>
              <a:t>requirements</a:t>
            </a:r>
            <a:r>
              <a:rPr lang="en">
                <a:latin typeface="Avenir"/>
                <a:ea typeface="Avenir"/>
                <a:cs typeface="Avenir"/>
                <a:sym typeface="Avenir"/>
              </a:rPr>
              <a:t> and needs from </a:t>
            </a:r>
            <a:r>
              <a:rPr lang="en">
                <a:latin typeface="Avenir"/>
                <a:ea typeface="Avenir"/>
                <a:cs typeface="Avenir"/>
                <a:sym typeface="Avenir"/>
              </a:rPr>
              <a:t>the</a:t>
            </a:r>
            <a:r>
              <a:rPr lang="en">
                <a:latin typeface="Avenir"/>
                <a:ea typeface="Avenir"/>
                <a:cs typeface="Avenir"/>
                <a:sym typeface="Avenir"/>
              </a:rPr>
              <a:t> ecology and environmental community </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Used by some of the most relevant data repositories in the field</a:t>
            </a:r>
            <a:endParaRPr>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2"/>
          <p:cNvPicPr preferRelativeResize="0"/>
          <p:nvPr/>
        </p:nvPicPr>
        <p:blipFill>
          <a:blip r:embed="rId3">
            <a:alphaModFix/>
          </a:blip>
          <a:stretch>
            <a:fillRect/>
          </a:stretch>
        </p:blipFill>
        <p:spPr>
          <a:xfrm>
            <a:off x="4880425" y="2574325"/>
            <a:ext cx="4263575" cy="2571200"/>
          </a:xfrm>
          <a:prstGeom prst="rect">
            <a:avLst/>
          </a:prstGeom>
          <a:noFill/>
          <a:ln>
            <a:noFill/>
          </a:ln>
        </p:spPr>
      </p:pic>
      <p:sp>
        <p:nvSpPr>
          <p:cNvPr id="386" name="Google Shape;386;p52"/>
          <p:cNvSpPr txBox="1"/>
          <p:nvPr/>
        </p:nvSpPr>
        <p:spPr>
          <a:xfrm>
            <a:off x="5150142" y="3711775"/>
            <a:ext cx="83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EML Record</a:t>
            </a:r>
            <a:endParaRPr b="1" sz="900"/>
          </a:p>
        </p:txBody>
      </p:sp>
      <p:sp>
        <p:nvSpPr>
          <p:cNvPr id="387" name="Google Shape;387;p52"/>
          <p:cNvSpPr txBox="1"/>
          <p:nvPr/>
        </p:nvSpPr>
        <p:spPr>
          <a:xfrm>
            <a:off x="6216465" y="3881658"/>
            <a:ext cx="752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Dataset</a:t>
            </a:r>
            <a:endParaRPr b="1" sz="900"/>
          </a:p>
        </p:txBody>
      </p:sp>
      <p:sp>
        <p:nvSpPr>
          <p:cNvPr id="388" name="Google Shape;388;p52"/>
          <p:cNvSpPr txBox="1"/>
          <p:nvPr/>
        </p:nvSpPr>
        <p:spPr>
          <a:xfrm>
            <a:off x="7068903" y="3988539"/>
            <a:ext cx="752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Data Table</a:t>
            </a:r>
            <a:endParaRPr b="1" sz="900"/>
          </a:p>
        </p:txBody>
      </p:sp>
      <p:sp>
        <p:nvSpPr>
          <p:cNvPr id="389" name="Google Shape;389;p52"/>
          <p:cNvSpPr txBox="1"/>
          <p:nvPr>
            <p:ph idx="4294967295" type="title"/>
          </p:nvPr>
        </p:nvSpPr>
        <p:spPr>
          <a:xfrm>
            <a:off x="311700" y="13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EML in</a:t>
            </a:r>
            <a:r>
              <a:rPr b="1" lang="en" sz="3200">
                <a:solidFill>
                  <a:srgbClr val="004B83"/>
                </a:solidFill>
                <a:latin typeface="Century Gothic"/>
                <a:ea typeface="Century Gothic"/>
                <a:cs typeface="Century Gothic"/>
                <a:sym typeface="Century Gothic"/>
              </a:rPr>
              <a:t> XML </a:t>
            </a:r>
            <a:endParaRPr sz="3150">
              <a:highlight>
                <a:srgbClr val="FEBC11"/>
              </a:highlight>
            </a:endParaRPr>
          </a:p>
        </p:txBody>
      </p:sp>
      <p:sp>
        <p:nvSpPr>
          <p:cNvPr id="390" name="Google Shape;390;p52"/>
          <p:cNvSpPr txBox="1"/>
          <p:nvPr/>
        </p:nvSpPr>
        <p:spPr>
          <a:xfrm>
            <a:off x="7781467" y="4128667"/>
            <a:ext cx="75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Attribute </a:t>
            </a:r>
            <a:endParaRPr b="1" sz="900"/>
          </a:p>
          <a:p>
            <a:pPr indent="0" lvl="0" marL="0" rtl="0" algn="ctr">
              <a:spcBef>
                <a:spcPts val="0"/>
              </a:spcBef>
              <a:spcAft>
                <a:spcPts val="0"/>
              </a:spcAft>
              <a:buNone/>
            </a:pPr>
            <a:r>
              <a:rPr b="1" lang="en" sz="900"/>
              <a:t>List</a:t>
            </a:r>
            <a:endParaRPr b="1" sz="900"/>
          </a:p>
        </p:txBody>
      </p:sp>
      <p:sp>
        <p:nvSpPr>
          <p:cNvPr id="391" name="Google Shape;391;p52"/>
          <p:cNvSpPr txBox="1"/>
          <p:nvPr/>
        </p:nvSpPr>
        <p:spPr>
          <a:xfrm>
            <a:off x="8327297" y="4197972"/>
            <a:ext cx="857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Attribute</a:t>
            </a:r>
            <a:endParaRPr b="1" sz="900"/>
          </a:p>
        </p:txBody>
      </p:sp>
      <p:pic>
        <p:nvPicPr>
          <p:cNvPr id="392" name="Google Shape;392;p52"/>
          <p:cNvPicPr preferRelativeResize="0"/>
          <p:nvPr/>
        </p:nvPicPr>
        <p:blipFill>
          <a:blip r:embed="rId4">
            <a:alphaModFix/>
          </a:blip>
          <a:stretch>
            <a:fillRect/>
          </a:stretch>
        </p:blipFill>
        <p:spPr>
          <a:xfrm>
            <a:off x="5958073" y="2618965"/>
            <a:ext cx="453512" cy="546992"/>
          </a:xfrm>
          <a:prstGeom prst="rect">
            <a:avLst/>
          </a:prstGeom>
          <a:noFill/>
          <a:ln>
            <a:noFill/>
          </a:ln>
        </p:spPr>
      </p:pic>
      <p:pic>
        <p:nvPicPr>
          <p:cNvPr id="393" name="Google Shape;393;p52"/>
          <p:cNvPicPr preferRelativeResize="0"/>
          <p:nvPr/>
        </p:nvPicPr>
        <p:blipFill>
          <a:blip r:embed="rId4">
            <a:alphaModFix/>
          </a:blip>
          <a:stretch>
            <a:fillRect/>
          </a:stretch>
        </p:blipFill>
        <p:spPr>
          <a:xfrm>
            <a:off x="6889796" y="2972424"/>
            <a:ext cx="453512" cy="546992"/>
          </a:xfrm>
          <a:prstGeom prst="rect">
            <a:avLst/>
          </a:prstGeom>
          <a:noFill/>
          <a:ln>
            <a:noFill/>
          </a:ln>
        </p:spPr>
      </p:pic>
      <p:pic>
        <p:nvPicPr>
          <p:cNvPr id="394" name="Google Shape;394;p52"/>
          <p:cNvPicPr preferRelativeResize="0"/>
          <p:nvPr/>
        </p:nvPicPr>
        <p:blipFill>
          <a:blip r:embed="rId4">
            <a:alphaModFix/>
          </a:blip>
          <a:stretch>
            <a:fillRect/>
          </a:stretch>
        </p:blipFill>
        <p:spPr>
          <a:xfrm>
            <a:off x="7664070" y="3165958"/>
            <a:ext cx="453512" cy="546992"/>
          </a:xfrm>
          <a:prstGeom prst="rect">
            <a:avLst/>
          </a:prstGeom>
          <a:noFill/>
          <a:ln>
            <a:noFill/>
          </a:ln>
        </p:spPr>
      </p:pic>
      <p:pic>
        <p:nvPicPr>
          <p:cNvPr id="395" name="Google Shape;395;p52"/>
          <p:cNvPicPr preferRelativeResize="0"/>
          <p:nvPr/>
        </p:nvPicPr>
        <p:blipFill>
          <a:blip r:embed="rId4">
            <a:alphaModFix/>
          </a:blip>
          <a:stretch>
            <a:fillRect/>
          </a:stretch>
        </p:blipFill>
        <p:spPr>
          <a:xfrm>
            <a:off x="8327309" y="3370575"/>
            <a:ext cx="453512" cy="546992"/>
          </a:xfrm>
          <a:prstGeom prst="rect">
            <a:avLst/>
          </a:prstGeom>
          <a:noFill/>
          <a:ln>
            <a:noFill/>
          </a:ln>
        </p:spPr>
      </p:pic>
      <p:sp>
        <p:nvSpPr>
          <p:cNvPr id="396" name="Google Shape;396;p52"/>
          <p:cNvSpPr txBox="1"/>
          <p:nvPr/>
        </p:nvSpPr>
        <p:spPr>
          <a:xfrm>
            <a:off x="370350" y="727550"/>
            <a:ext cx="4676700" cy="4368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Font typeface="Avenir"/>
              <a:buChar char="●"/>
            </a:pPr>
            <a:r>
              <a:rPr b="1" lang="en" sz="1600">
                <a:solidFill>
                  <a:schemeClr val="dk1"/>
                </a:solidFill>
                <a:latin typeface="Avenir"/>
                <a:ea typeface="Avenir"/>
                <a:cs typeface="Avenir"/>
                <a:sym typeface="Avenir"/>
              </a:rPr>
              <a:t>F</a:t>
            </a:r>
            <a:r>
              <a:rPr lang="en" sz="1600">
                <a:solidFill>
                  <a:schemeClr val="dk1"/>
                </a:solidFill>
                <a:latin typeface="Avenir"/>
                <a:ea typeface="Avenir"/>
                <a:cs typeface="Avenir"/>
                <a:sym typeface="Avenir"/>
              </a:rPr>
              <a:t>lexible language used to define and structure data using custom tags.</a:t>
            </a:r>
            <a:endParaRPr sz="1600">
              <a:solidFill>
                <a:schemeClr val="dk1"/>
              </a:solidFill>
              <a:latin typeface="Avenir"/>
              <a:ea typeface="Avenir"/>
              <a:cs typeface="Avenir"/>
              <a:sym typeface="Avenir"/>
            </a:endParaRPr>
          </a:p>
          <a:p>
            <a:pPr indent="-330200" lvl="0" marL="457200" rtl="0" algn="l">
              <a:lnSpc>
                <a:spcPct val="115000"/>
              </a:lnSpc>
              <a:spcBef>
                <a:spcPts val="1000"/>
              </a:spcBef>
              <a:spcAft>
                <a:spcPts val="0"/>
              </a:spcAft>
              <a:buClr>
                <a:schemeClr val="dk1"/>
              </a:buClr>
              <a:buSzPts val="1600"/>
              <a:buFont typeface="Avenir"/>
              <a:buChar char="●"/>
            </a:pPr>
            <a:r>
              <a:rPr lang="en" sz="1600">
                <a:solidFill>
                  <a:schemeClr val="dk1"/>
                </a:solidFill>
                <a:latin typeface="Avenir"/>
                <a:ea typeface="Avenir"/>
                <a:cs typeface="Avenir"/>
                <a:sym typeface="Avenir"/>
              </a:rPr>
              <a:t>Tags are readable and descriptive, making XML easy to understand for both humans and computers.</a:t>
            </a:r>
            <a:endParaRPr sz="1600">
              <a:solidFill>
                <a:schemeClr val="dk1"/>
              </a:solidFill>
              <a:latin typeface="Avenir"/>
              <a:ea typeface="Avenir"/>
              <a:cs typeface="Avenir"/>
              <a:sym typeface="Avenir"/>
            </a:endParaRPr>
          </a:p>
          <a:p>
            <a:pPr indent="-330200" lvl="0" marL="457200" rtl="0" algn="l">
              <a:lnSpc>
                <a:spcPct val="115000"/>
              </a:lnSpc>
              <a:spcBef>
                <a:spcPts val="1000"/>
              </a:spcBef>
              <a:spcAft>
                <a:spcPts val="0"/>
              </a:spcAft>
              <a:buClr>
                <a:schemeClr val="dk1"/>
              </a:buClr>
              <a:buSzPts val="1600"/>
              <a:buFont typeface="Avenir"/>
              <a:buChar char="●"/>
            </a:pPr>
            <a:r>
              <a:rPr lang="en" sz="1600">
                <a:solidFill>
                  <a:schemeClr val="dk1"/>
                </a:solidFill>
                <a:latin typeface="Avenir"/>
                <a:ea typeface="Avenir"/>
                <a:cs typeface="Avenir"/>
                <a:sym typeface="Avenir"/>
              </a:rPr>
              <a:t>Data is organized in a nested format (like Russian dolls), clearly showing relationships between elements.</a:t>
            </a:r>
            <a:endParaRPr sz="1600">
              <a:solidFill>
                <a:schemeClr val="dk1"/>
              </a:solidFill>
              <a:latin typeface="Avenir"/>
              <a:ea typeface="Avenir"/>
              <a:cs typeface="Avenir"/>
              <a:sym typeface="Avenir"/>
            </a:endParaRPr>
          </a:p>
          <a:p>
            <a:pPr indent="-330200" lvl="0" marL="457200" rtl="0" algn="l">
              <a:lnSpc>
                <a:spcPct val="115000"/>
              </a:lnSpc>
              <a:spcBef>
                <a:spcPts val="1000"/>
              </a:spcBef>
              <a:spcAft>
                <a:spcPts val="0"/>
              </a:spcAft>
              <a:buClr>
                <a:schemeClr val="dk1"/>
              </a:buClr>
              <a:buSzPts val="1600"/>
              <a:buFont typeface="Avenir"/>
              <a:buChar char="●"/>
            </a:pPr>
            <a:r>
              <a:rPr lang="en" sz="1600">
                <a:solidFill>
                  <a:schemeClr val="dk1"/>
                </a:solidFill>
                <a:latin typeface="Avenir"/>
                <a:ea typeface="Avenir"/>
                <a:cs typeface="Avenir"/>
                <a:sym typeface="Avenir"/>
              </a:rPr>
              <a:t>The consistent structure makes XML ideal for sharing and transforming data across systems.</a:t>
            </a:r>
            <a:endParaRPr sz="1600">
              <a:solidFill>
                <a:schemeClr val="dk1"/>
              </a:solidFill>
              <a:latin typeface="Avenir"/>
              <a:ea typeface="Avenir"/>
              <a:cs typeface="Avenir"/>
              <a:sym typeface="Avenir"/>
            </a:endParaRPr>
          </a:p>
          <a:p>
            <a:pPr indent="-330200" lvl="0" marL="457200" rtl="0" algn="l">
              <a:lnSpc>
                <a:spcPct val="115000"/>
              </a:lnSpc>
              <a:spcBef>
                <a:spcPts val="1200"/>
              </a:spcBef>
              <a:spcAft>
                <a:spcPts val="1000"/>
              </a:spcAft>
              <a:buClr>
                <a:schemeClr val="dk1"/>
              </a:buClr>
              <a:buSzPts val="1600"/>
              <a:buFont typeface="Avenir"/>
              <a:buChar char="●"/>
            </a:pPr>
            <a:r>
              <a:rPr lang="en" sz="1600">
                <a:solidFill>
                  <a:schemeClr val="dk1"/>
                </a:solidFill>
                <a:latin typeface="Avenir"/>
                <a:ea typeface="Avenir"/>
                <a:cs typeface="Avenir"/>
                <a:sym typeface="Avenir"/>
              </a:rPr>
              <a:t>XML does not perform computations; it’s purely for describing data, not processing it.</a:t>
            </a:r>
            <a:endParaRPr sz="1800">
              <a:solidFill>
                <a:srgbClr val="202124"/>
              </a:solidFill>
              <a:latin typeface="Avenir"/>
              <a:ea typeface="Avenir"/>
              <a:cs typeface="Avenir"/>
              <a:sym typeface="Avenir"/>
            </a:endParaRPr>
          </a:p>
        </p:txBody>
      </p:sp>
      <p:pic>
        <p:nvPicPr>
          <p:cNvPr id="397" name="Google Shape;397;p52"/>
          <p:cNvPicPr preferRelativeResize="0"/>
          <p:nvPr/>
        </p:nvPicPr>
        <p:blipFill>
          <a:blip r:embed="rId5">
            <a:alphaModFix/>
          </a:blip>
          <a:stretch>
            <a:fillRect/>
          </a:stretch>
        </p:blipFill>
        <p:spPr>
          <a:xfrm>
            <a:off x="6121188" y="207763"/>
            <a:ext cx="1990725" cy="2295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3"/>
          <p:cNvSpPr txBox="1"/>
          <p:nvPr>
            <p:ph type="ctrTitle"/>
          </p:nvPr>
        </p:nvSpPr>
        <p:spPr>
          <a:xfrm>
            <a:off x="311700" y="0"/>
            <a:ext cx="8520600" cy="701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A g</a:t>
            </a:r>
            <a:r>
              <a:rPr b="1" lang="en" sz="3020">
                <a:solidFill>
                  <a:srgbClr val="1C4587"/>
                </a:solidFill>
                <a:latin typeface="Century Gothic"/>
                <a:ea typeface="Century Gothic"/>
                <a:cs typeface="Century Gothic"/>
                <a:sym typeface="Century Gothic"/>
              </a:rPr>
              <a:t>ood enough EML record</a:t>
            </a:r>
            <a:endParaRPr b="1" sz="3020">
              <a:solidFill>
                <a:srgbClr val="1C4587"/>
              </a:solidFill>
              <a:latin typeface="Century Gothic"/>
              <a:ea typeface="Century Gothic"/>
              <a:cs typeface="Century Gothic"/>
              <a:sym typeface="Century Gothic"/>
            </a:endParaRPr>
          </a:p>
        </p:txBody>
      </p:sp>
      <p:sp>
        <p:nvSpPr>
          <p:cNvPr id="403" name="Google Shape;403;p53"/>
          <p:cNvSpPr txBox="1"/>
          <p:nvPr/>
        </p:nvSpPr>
        <p:spPr>
          <a:xfrm>
            <a:off x="408725" y="648900"/>
            <a:ext cx="63840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eml</a:t>
            </a:r>
            <a:endParaRPr sz="1500">
              <a:solidFill>
                <a:schemeClr val="dk1"/>
              </a:solidFill>
            </a:endParaRPr>
          </a:p>
          <a:p>
            <a:pPr indent="0" lvl="0" marL="0" rtl="0" algn="l">
              <a:spcBef>
                <a:spcPts val="0"/>
              </a:spcBef>
              <a:spcAft>
                <a:spcPts val="0"/>
              </a:spcAft>
              <a:buNone/>
            </a:pPr>
            <a:r>
              <a:rPr lang="en" sz="1500">
                <a:solidFill>
                  <a:schemeClr val="dk1"/>
                </a:solidFill>
              </a:rPr>
              <a:t>  </a:t>
            </a:r>
            <a:r>
              <a:rPr i="1" lang="en" sz="1500">
                <a:solidFill>
                  <a:schemeClr val="dk1"/>
                </a:solidFill>
              </a:rPr>
              <a:t>- dataset</a:t>
            </a:r>
            <a:endParaRPr i="1" sz="1500">
              <a:solidFill>
                <a:schemeClr val="dk1"/>
              </a:solidFill>
            </a:endParaRPr>
          </a:p>
          <a:p>
            <a:pPr indent="0" lvl="0" marL="0" rtl="0" algn="l">
              <a:spcBef>
                <a:spcPts val="0"/>
              </a:spcBef>
              <a:spcAft>
                <a:spcPts val="0"/>
              </a:spcAft>
              <a:buNone/>
            </a:pPr>
            <a:r>
              <a:rPr i="1" lang="en" sz="1500">
                <a:solidFill>
                  <a:schemeClr val="dk1"/>
                </a:solidFill>
              </a:rPr>
              <a:t>    - title*</a:t>
            </a:r>
            <a:endParaRPr i="1" sz="1500">
              <a:solidFill>
                <a:schemeClr val="dk1"/>
              </a:solidFill>
            </a:endParaRPr>
          </a:p>
          <a:p>
            <a:pPr indent="0" lvl="0" marL="0" rtl="0" algn="l">
              <a:spcBef>
                <a:spcPts val="0"/>
              </a:spcBef>
              <a:spcAft>
                <a:spcPts val="0"/>
              </a:spcAft>
              <a:buNone/>
            </a:pPr>
            <a:r>
              <a:rPr i="1" lang="en" sz="1500">
                <a:solidFill>
                  <a:schemeClr val="dk1"/>
                </a:solidFill>
              </a:rPr>
              <a:t>    - creator(s)*</a:t>
            </a:r>
            <a:endParaRPr i="1" sz="1500">
              <a:solidFill>
                <a:schemeClr val="dk1"/>
              </a:solidFill>
            </a:endParaRPr>
          </a:p>
          <a:p>
            <a:pPr indent="0" lvl="0" marL="0" rtl="0" algn="l">
              <a:spcBef>
                <a:spcPts val="0"/>
              </a:spcBef>
              <a:spcAft>
                <a:spcPts val="0"/>
              </a:spcAft>
              <a:buNone/>
            </a:pPr>
            <a:r>
              <a:rPr i="1" lang="en" sz="1500">
                <a:solidFill>
                  <a:schemeClr val="dk1"/>
                </a:solidFill>
              </a:rPr>
              <a:t>    - publisher</a:t>
            </a:r>
            <a:endParaRPr i="1" sz="1500">
              <a:solidFill>
                <a:schemeClr val="dk1"/>
              </a:solidFill>
            </a:endParaRPr>
          </a:p>
          <a:p>
            <a:pPr indent="0" lvl="0" marL="0" rtl="0" algn="l">
              <a:spcBef>
                <a:spcPts val="0"/>
              </a:spcBef>
              <a:spcAft>
                <a:spcPts val="0"/>
              </a:spcAft>
              <a:buNone/>
            </a:pPr>
            <a:r>
              <a:rPr i="1" lang="en" sz="1500">
                <a:solidFill>
                  <a:schemeClr val="dk1"/>
                </a:solidFill>
              </a:rPr>
              <a:t>    - pubDate</a:t>
            </a:r>
            <a:endParaRPr i="1" sz="1500">
              <a:solidFill>
                <a:schemeClr val="dk1"/>
              </a:solidFill>
            </a:endParaRPr>
          </a:p>
          <a:p>
            <a:pPr indent="0" lvl="0" marL="0" rtl="0" algn="l">
              <a:spcBef>
                <a:spcPts val="0"/>
              </a:spcBef>
              <a:spcAft>
                <a:spcPts val="0"/>
              </a:spcAft>
              <a:buNone/>
            </a:pPr>
            <a:r>
              <a:rPr i="1" lang="en" sz="1500">
                <a:solidFill>
                  <a:schemeClr val="dk1"/>
                </a:solidFill>
              </a:rPr>
              <a:t>    - keywords</a:t>
            </a:r>
            <a:endParaRPr i="1" sz="1500">
              <a:solidFill>
                <a:schemeClr val="dk1"/>
              </a:solidFill>
            </a:endParaRPr>
          </a:p>
          <a:p>
            <a:pPr indent="0" lvl="0" marL="0" rtl="0" algn="l">
              <a:spcBef>
                <a:spcPts val="0"/>
              </a:spcBef>
              <a:spcAft>
                <a:spcPts val="0"/>
              </a:spcAft>
              <a:buNone/>
            </a:pPr>
            <a:r>
              <a:rPr i="1" lang="en" sz="1500">
                <a:solidFill>
                  <a:schemeClr val="dk1"/>
                </a:solidFill>
              </a:rPr>
              <a:t>    - abstract </a:t>
            </a:r>
            <a:endParaRPr i="1" sz="1500">
              <a:solidFill>
                <a:schemeClr val="dk1"/>
              </a:solidFill>
            </a:endParaRPr>
          </a:p>
          <a:p>
            <a:pPr indent="0" lvl="0" marL="0" rtl="0" algn="l">
              <a:spcBef>
                <a:spcPts val="0"/>
              </a:spcBef>
              <a:spcAft>
                <a:spcPts val="0"/>
              </a:spcAft>
              <a:buNone/>
            </a:pPr>
            <a:r>
              <a:rPr i="1" lang="en" sz="1500">
                <a:solidFill>
                  <a:schemeClr val="dk1"/>
                </a:solidFill>
              </a:rPr>
              <a:t>    - intellectualRights</a:t>
            </a:r>
            <a:endParaRPr i="1" sz="1500">
              <a:solidFill>
                <a:schemeClr val="dk1"/>
              </a:solidFill>
            </a:endParaRPr>
          </a:p>
          <a:p>
            <a:pPr indent="0" lvl="0" marL="0" rtl="0" algn="l">
              <a:spcBef>
                <a:spcPts val="0"/>
              </a:spcBef>
              <a:spcAft>
                <a:spcPts val="0"/>
              </a:spcAft>
              <a:buNone/>
            </a:pPr>
            <a:r>
              <a:rPr i="1" lang="en" sz="1500">
                <a:solidFill>
                  <a:schemeClr val="dk1"/>
                </a:solidFill>
              </a:rPr>
              <a:t>    - contact*</a:t>
            </a:r>
            <a:endParaRPr i="1" sz="1500">
              <a:solidFill>
                <a:schemeClr val="dk1"/>
              </a:solidFill>
            </a:endParaRPr>
          </a:p>
          <a:p>
            <a:pPr indent="0" lvl="0" marL="0" rtl="0" algn="l">
              <a:spcBef>
                <a:spcPts val="0"/>
              </a:spcBef>
              <a:spcAft>
                <a:spcPts val="0"/>
              </a:spcAft>
              <a:buNone/>
            </a:pPr>
            <a:r>
              <a:rPr i="1" lang="en" sz="1500">
                <a:solidFill>
                  <a:schemeClr val="dk1"/>
                </a:solidFill>
              </a:rPr>
              <a:t>    - methods</a:t>
            </a:r>
            <a:endParaRPr i="1" sz="1500">
              <a:solidFill>
                <a:schemeClr val="dk1"/>
              </a:solidFill>
            </a:endParaRPr>
          </a:p>
          <a:p>
            <a:pPr indent="0" lvl="0" marL="0" rtl="0" algn="l">
              <a:spcBef>
                <a:spcPts val="0"/>
              </a:spcBef>
              <a:spcAft>
                <a:spcPts val="0"/>
              </a:spcAft>
              <a:buNone/>
            </a:pPr>
            <a:r>
              <a:rPr i="1" lang="en" sz="1500">
                <a:solidFill>
                  <a:schemeClr val="dk1"/>
                </a:solidFill>
              </a:rPr>
              <a:t>    - coverage (e.g., geographic/temporal/taxonomic)</a:t>
            </a:r>
            <a:endParaRPr i="1" sz="1500">
              <a:solidFill>
                <a:schemeClr val="dk1"/>
              </a:solidFill>
            </a:endParaRPr>
          </a:p>
          <a:p>
            <a:pPr indent="0" lvl="0" marL="0" rtl="0" algn="l">
              <a:spcBef>
                <a:spcPts val="0"/>
              </a:spcBef>
              <a:spcAft>
                <a:spcPts val="0"/>
              </a:spcAft>
              <a:buNone/>
            </a:pPr>
            <a:r>
              <a:rPr i="1" lang="en" sz="1500">
                <a:solidFill>
                  <a:schemeClr val="dk1"/>
                </a:solidFill>
              </a:rPr>
              <a:t>    - dataTable</a:t>
            </a:r>
            <a:endParaRPr i="1" sz="1500">
              <a:solidFill>
                <a:schemeClr val="dk1"/>
              </a:solidFill>
            </a:endParaRPr>
          </a:p>
          <a:p>
            <a:pPr indent="0" lvl="0" marL="0" rtl="0" algn="l">
              <a:spcBef>
                <a:spcPts val="0"/>
              </a:spcBef>
              <a:spcAft>
                <a:spcPts val="0"/>
              </a:spcAft>
              <a:buNone/>
            </a:pPr>
            <a:r>
              <a:rPr lang="en" sz="1500">
                <a:solidFill>
                  <a:schemeClr val="dk1"/>
                </a:solidFill>
              </a:rPr>
              <a:t>      - entityName</a:t>
            </a:r>
            <a:endParaRPr sz="1500">
              <a:solidFill>
                <a:schemeClr val="dk1"/>
              </a:solidFill>
            </a:endParaRPr>
          </a:p>
          <a:p>
            <a:pPr indent="0" lvl="0" marL="0" rtl="0" algn="l">
              <a:spcBef>
                <a:spcPts val="0"/>
              </a:spcBef>
              <a:spcAft>
                <a:spcPts val="0"/>
              </a:spcAft>
              <a:buNone/>
            </a:pPr>
            <a:r>
              <a:rPr lang="en" sz="1500">
                <a:solidFill>
                  <a:schemeClr val="dk1"/>
                </a:solidFill>
              </a:rPr>
              <a:t>      - entityDescription</a:t>
            </a:r>
            <a:endParaRPr sz="1500">
              <a:solidFill>
                <a:schemeClr val="dk1"/>
              </a:solidFill>
            </a:endParaRPr>
          </a:p>
          <a:p>
            <a:pPr indent="0" lvl="0" marL="0" rtl="0" algn="l">
              <a:spcBef>
                <a:spcPts val="0"/>
              </a:spcBef>
              <a:spcAft>
                <a:spcPts val="0"/>
              </a:spcAft>
              <a:buNone/>
            </a:pPr>
            <a:r>
              <a:rPr lang="en" sz="1500">
                <a:solidFill>
                  <a:schemeClr val="dk1"/>
                </a:solidFill>
              </a:rPr>
              <a:t>      - physical</a:t>
            </a:r>
            <a:endParaRPr sz="1500">
              <a:solidFill>
                <a:schemeClr val="dk1"/>
              </a:solidFill>
            </a:endParaRPr>
          </a:p>
          <a:p>
            <a:pPr indent="0" lvl="0" marL="0" rtl="0" algn="l">
              <a:spcBef>
                <a:spcPts val="0"/>
              </a:spcBef>
              <a:spcAft>
                <a:spcPts val="0"/>
              </a:spcAft>
              <a:buNone/>
            </a:pPr>
            <a:r>
              <a:rPr lang="en" sz="1500">
                <a:solidFill>
                  <a:schemeClr val="dk1"/>
                </a:solidFill>
              </a:rPr>
              <a:t>      - attributeList</a:t>
            </a:r>
            <a:endParaRPr sz="1500"/>
          </a:p>
        </p:txBody>
      </p:sp>
      <p:sp>
        <p:nvSpPr>
          <p:cNvPr id="404" name="Google Shape;404;p53"/>
          <p:cNvSpPr txBox="1"/>
          <p:nvPr/>
        </p:nvSpPr>
        <p:spPr>
          <a:xfrm>
            <a:off x="4572000" y="2171550"/>
            <a:ext cx="41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EBC11"/>
                </a:highlight>
              </a:rPr>
              <a:t>*A minimum valid record (but not as useful)</a:t>
            </a:r>
            <a:endParaRPr>
              <a:highlight>
                <a:srgbClr val="FEBC1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311700" y="202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Creating an EML Record</a:t>
            </a:r>
            <a:endParaRPr b="1" sz="3020">
              <a:solidFill>
                <a:srgbClr val="1C4587"/>
              </a:solidFill>
              <a:latin typeface="Century Gothic"/>
              <a:ea typeface="Century Gothic"/>
              <a:cs typeface="Century Gothic"/>
              <a:sym typeface="Century Gothic"/>
            </a:endParaRPr>
          </a:p>
        </p:txBody>
      </p:sp>
      <p:sp>
        <p:nvSpPr>
          <p:cNvPr id="410" name="Google Shape;410;p54"/>
          <p:cNvSpPr txBox="1"/>
          <p:nvPr>
            <p:ph idx="1" type="body"/>
          </p:nvPr>
        </p:nvSpPr>
        <p:spPr>
          <a:xfrm>
            <a:off x="379600" y="1006900"/>
            <a:ext cx="7996200" cy="3897000"/>
          </a:xfrm>
          <a:prstGeom prst="rect">
            <a:avLst/>
          </a:prstGeom>
        </p:spPr>
        <p:txBody>
          <a:bodyPr anchorCtr="0" anchor="t" bIns="91425" lIns="91425" spcFirstLastPara="1" rIns="91425" wrap="square" tIns="91425">
            <a:normAutofit/>
          </a:bodyPr>
          <a:lstStyle/>
          <a:p>
            <a:pPr indent="-374650" lvl="0" marL="457200" rtl="0" algn="l">
              <a:lnSpc>
                <a:spcPct val="95000"/>
              </a:lnSpc>
              <a:spcBef>
                <a:spcPts val="2000"/>
              </a:spcBef>
              <a:spcAft>
                <a:spcPts val="0"/>
              </a:spcAft>
              <a:buClr>
                <a:schemeClr val="dk1"/>
              </a:buClr>
              <a:buSzPts val="2300"/>
              <a:buFont typeface="Avenir"/>
              <a:buChar char="●"/>
            </a:pPr>
            <a:r>
              <a:rPr lang="en" sz="2300">
                <a:solidFill>
                  <a:schemeClr val="dk1"/>
                </a:solidFill>
                <a:latin typeface="Avenir"/>
                <a:ea typeface="Avenir"/>
                <a:cs typeface="Avenir"/>
                <a:sym typeface="Avenir"/>
              </a:rPr>
              <a:t>Simple text editor (e.g., Atom) - painful! Only recommended for small edits. Not for creating a whole record.</a:t>
            </a:r>
            <a:endParaRPr sz="2300">
              <a:solidFill>
                <a:schemeClr val="dk1"/>
              </a:solidFill>
              <a:latin typeface="Avenir"/>
              <a:ea typeface="Avenir"/>
              <a:cs typeface="Avenir"/>
              <a:sym typeface="Avenir"/>
            </a:endParaRPr>
          </a:p>
          <a:p>
            <a:pPr indent="-374650" lvl="0" marL="457200" rtl="0" algn="l">
              <a:lnSpc>
                <a:spcPct val="95000"/>
              </a:lnSpc>
              <a:spcBef>
                <a:spcPts val="2000"/>
              </a:spcBef>
              <a:spcAft>
                <a:spcPts val="0"/>
              </a:spcAft>
              <a:buClr>
                <a:schemeClr val="dk1"/>
              </a:buClr>
              <a:buSzPts val="2300"/>
              <a:buFont typeface="Avenir"/>
              <a:buChar char="●"/>
            </a:pPr>
            <a:r>
              <a:rPr lang="en" sz="2300" u="sng">
                <a:solidFill>
                  <a:schemeClr val="hlink"/>
                </a:solidFill>
                <a:latin typeface="Avenir"/>
                <a:ea typeface="Avenir"/>
                <a:cs typeface="Avenir"/>
                <a:sym typeface="Avenir"/>
                <a:hlinkClick r:id="rId3"/>
              </a:rPr>
              <a:t>EzEML</a:t>
            </a:r>
            <a:r>
              <a:rPr lang="en" sz="2300">
                <a:solidFill>
                  <a:schemeClr val="dk1"/>
                </a:solidFill>
                <a:latin typeface="Avenir"/>
                <a:ea typeface="Avenir"/>
                <a:cs typeface="Avenir"/>
                <a:sym typeface="Avenir"/>
              </a:rPr>
              <a:t> (EDI Web Form) - GUI for non-tech people, useful tool, but can be time consuming, lots of clicks!</a:t>
            </a:r>
            <a:endParaRPr sz="2300">
              <a:solidFill>
                <a:schemeClr val="dk1"/>
              </a:solidFill>
              <a:latin typeface="Avenir"/>
              <a:ea typeface="Avenir"/>
              <a:cs typeface="Avenir"/>
              <a:sym typeface="Avenir"/>
            </a:endParaRPr>
          </a:p>
          <a:p>
            <a:pPr indent="-374650" lvl="0" marL="457200" rtl="0" algn="l">
              <a:lnSpc>
                <a:spcPct val="95000"/>
              </a:lnSpc>
              <a:spcBef>
                <a:spcPts val="2000"/>
              </a:spcBef>
              <a:spcAft>
                <a:spcPts val="2000"/>
              </a:spcAft>
              <a:buClr>
                <a:schemeClr val="dk1"/>
              </a:buClr>
              <a:buSzPts val="2300"/>
              <a:buFont typeface="Avenir"/>
              <a:buChar char="●"/>
            </a:pPr>
            <a:r>
              <a:rPr lang="en" sz="2300">
                <a:solidFill>
                  <a:schemeClr val="dk1"/>
                </a:solidFill>
                <a:latin typeface="Avenir"/>
                <a:ea typeface="Avenir"/>
                <a:cs typeface="Avenir"/>
                <a:sym typeface="Avenir"/>
              </a:rPr>
              <a:t>An </a:t>
            </a:r>
            <a:r>
              <a:rPr lang="en" sz="2300" u="sng">
                <a:solidFill>
                  <a:schemeClr val="hlink"/>
                </a:solidFill>
                <a:latin typeface="Avenir"/>
                <a:ea typeface="Avenir"/>
                <a:cs typeface="Avenir"/>
                <a:sym typeface="Avenir"/>
                <a:hlinkClick r:id="rId4"/>
              </a:rPr>
              <a:t>EML R package</a:t>
            </a:r>
            <a:r>
              <a:rPr lang="en" sz="2300">
                <a:solidFill>
                  <a:schemeClr val="dk1"/>
                </a:solidFill>
                <a:latin typeface="Avenir"/>
                <a:ea typeface="Avenir"/>
                <a:cs typeface="Avenir"/>
                <a:sym typeface="Avenir"/>
              </a:rPr>
              <a:t> for you’all data-savys!</a:t>
            </a:r>
            <a:r>
              <a:rPr lang="en" sz="2300">
                <a:solidFill>
                  <a:schemeClr val="accent4"/>
                </a:solidFill>
                <a:latin typeface="Avenir"/>
                <a:ea typeface="Avenir"/>
                <a:cs typeface="Avenir"/>
                <a:sym typeface="Avenir"/>
              </a:rPr>
              <a:t> </a:t>
            </a:r>
            <a:endParaRPr sz="2300">
              <a:solidFill>
                <a:schemeClr val="dk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5"/>
          <p:cNvPicPr preferRelativeResize="0"/>
          <p:nvPr/>
        </p:nvPicPr>
        <p:blipFill>
          <a:blip r:embed="rId3">
            <a:alphaModFix/>
          </a:blip>
          <a:stretch>
            <a:fillRect/>
          </a:stretch>
        </p:blipFill>
        <p:spPr>
          <a:xfrm>
            <a:off x="332900" y="1039188"/>
            <a:ext cx="8614950" cy="3178762"/>
          </a:xfrm>
          <a:prstGeom prst="rect">
            <a:avLst/>
          </a:prstGeom>
          <a:noFill/>
          <a:ln>
            <a:noFill/>
          </a:ln>
        </p:spPr>
      </p:pic>
      <p:sp>
        <p:nvSpPr>
          <p:cNvPr id="416" name="Google Shape;416;p55"/>
          <p:cNvSpPr txBox="1"/>
          <p:nvPr/>
        </p:nvSpPr>
        <p:spPr>
          <a:xfrm>
            <a:off x="135350" y="4767525"/>
            <a:ext cx="896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venir"/>
                <a:ea typeface="Avenir"/>
                <a:cs typeface="Avenir"/>
                <a:sym typeface="Avenir"/>
              </a:rPr>
              <a:t>https://www.nceas.ucsb.edu/news/why-you-never-knew-how-much-you-needed-ecological-metadata-language</a:t>
            </a:r>
            <a:endParaRPr sz="1000">
              <a:latin typeface="Avenir"/>
              <a:ea typeface="Avenir"/>
              <a:cs typeface="Avenir"/>
              <a:sym typeface="Avenir"/>
            </a:endParaRPr>
          </a:p>
        </p:txBody>
      </p:sp>
      <p:sp>
        <p:nvSpPr>
          <p:cNvPr id="417" name="Google Shape;417;p55"/>
          <p:cNvSpPr txBox="1"/>
          <p:nvPr/>
        </p:nvSpPr>
        <p:spPr>
          <a:xfrm>
            <a:off x="525855" y="3459214"/>
            <a:ext cx="3636900" cy="8313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nir"/>
                <a:ea typeface="Avenir"/>
                <a:cs typeface="Avenir"/>
                <a:sym typeface="Avenir"/>
              </a:rPr>
              <a:t>More attributes of data become visible and searchable, while also maintaining greater consistency</a:t>
            </a:r>
            <a:endParaRPr>
              <a:solidFill>
                <a:schemeClr val="dk1"/>
              </a:solidFill>
              <a:latin typeface="Avenir"/>
              <a:ea typeface="Avenir"/>
              <a:cs typeface="Avenir"/>
              <a:sym typeface="Avenir"/>
            </a:endParaRPr>
          </a:p>
        </p:txBody>
      </p:sp>
      <p:sp>
        <p:nvSpPr>
          <p:cNvPr id="418" name="Google Shape;418;p55"/>
          <p:cNvSpPr txBox="1"/>
          <p:nvPr>
            <p:ph type="title"/>
          </p:nvPr>
        </p:nvSpPr>
        <p:spPr>
          <a:xfrm>
            <a:off x="311700" y="202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Metadata Standard in Action </a:t>
            </a:r>
            <a:endParaRPr b="1" sz="3020">
              <a:solidFill>
                <a:srgbClr val="1C4587"/>
              </a:solidFill>
              <a:latin typeface="Century Gothic"/>
              <a:ea typeface="Century Gothic"/>
              <a:cs typeface="Century Gothic"/>
              <a:sym typeface="Century Gothic"/>
            </a:endParaRPr>
          </a:p>
          <a:p>
            <a:pPr indent="0" lvl="0" marL="0" rtl="0" algn="l">
              <a:spcBef>
                <a:spcPts val="0"/>
              </a:spcBef>
              <a:spcAft>
                <a:spcPts val="0"/>
              </a:spcAft>
              <a:buSzPts val="990"/>
              <a:buNone/>
            </a:pPr>
            <a:r>
              <a:rPr b="1" lang="en" sz="2320">
                <a:solidFill>
                  <a:schemeClr val="accent4"/>
                </a:solidFill>
                <a:latin typeface="Century Gothic"/>
                <a:ea typeface="Century Gothic"/>
                <a:cs typeface="Century Gothic"/>
                <a:sym typeface="Century Gothic"/>
              </a:rPr>
              <a:t>Granular Search</a:t>
            </a:r>
            <a:endParaRPr b="1" sz="2320">
              <a:solidFill>
                <a:schemeClr val="accent4"/>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311700" y="13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Metadata Standard In Action </a:t>
            </a:r>
            <a:r>
              <a:rPr b="1" lang="en" sz="1866" u="sng">
                <a:solidFill>
                  <a:schemeClr val="hlink"/>
                </a:solidFill>
                <a:highlight>
                  <a:srgbClr val="FEBC11"/>
                </a:highlight>
                <a:latin typeface="Century Gothic"/>
                <a:ea typeface="Century Gothic"/>
                <a:cs typeface="Century Gothic"/>
                <a:sym typeface="Century Gothic"/>
                <a:hlinkClick r:id="rId3"/>
              </a:rPr>
              <a:t>https://search.dataone.org/data</a:t>
            </a:r>
            <a:endParaRPr sz="3150">
              <a:highlight>
                <a:srgbClr val="FEBC11"/>
              </a:highlight>
            </a:endParaRPr>
          </a:p>
        </p:txBody>
      </p:sp>
      <p:sp>
        <p:nvSpPr>
          <p:cNvPr id="424" name="Google Shape;42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25" name="Google Shape;425;p56"/>
          <p:cNvPicPr preferRelativeResize="0"/>
          <p:nvPr/>
        </p:nvPicPr>
        <p:blipFill rotWithShape="1">
          <a:blip r:embed="rId4">
            <a:alphaModFix/>
          </a:blip>
          <a:srcRect b="0" l="0" r="1768" t="0"/>
          <a:stretch/>
        </p:blipFill>
        <p:spPr>
          <a:xfrm>
            <a:off x="414775" y="907050"/>
            <a:ext cx="8167123" cy="4212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4294967295" type="title"/>
          </p:nvPr>
        </p:nvSpPr>
        <p:spPr>
          <a:xfrm>
            <a:off x="1574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Choosing a Metadata Standard</a:t>
            </a:r>
            <a:endParaRPr sz="2900">
              <a:latin typeface="Century Gothic"/>
              <a:ea typeface="Century Gothic"/>
              <a:cs typeface="Century Gothic"/>
              <a:sym typeface="Century Gothic"/>
            </a:endParaRPr>
          </a:p>
        </p:txBody>
      </p:sp>
      <p:sp>
        <p:nvSpPr>
          <p:cNvPr id="431" name="Google Shape;431;p57"/>
          <p:cNvSpPr txBox="1"/>
          <p:nvPr/>
        </p:nvSpPr>
        <p:spPr>
          <a:xfrm>
            <a:off x="4205625" y="1503675"/>
            <a:ext cx="4375800" cy="2678100"/>
          </a:xfrm>
          <a:prstGeom prst="rect">
            <a:avLst/>
          </a:prstGeom>
          <a:solidFill>
            <a:srgbClr val="FEBC11"/>
          </a:solid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Avenir"/>
              <a:buChar char="●"/>
            </a:pPr>
            <a:r>
              <a:rPr lang="en" sz="1800">
                <a:latin typeface="Avenir"/>
                <a:ea typeface="Avenir"/>
                <a:cs typeface="Avenir"/>
                <a:sym typeface="Avenir"/>
              </a:rPr>
              <a:t>Is there a particular standard baked into the system or repository you plan to use?</a:t>
            </a:r>
            <a:endParaRPr sz="1800">
              <a:latin typeface="Avenir"/>
              <a:ea typeface="Avenir"/>
              <a:cs typeface="Avenir"/>
              <a:sym typeface="Avenir"/>
            </a:endParaRPr>
          </a:p>
          <a:p>
            <a:pPr indent="0" lvl="0" marL="0" rtl="0" algn="l">
              <a:spcBef>
                <a:spcPts val="0"/>
              </a:spcBef>
              <a:spcAft>
                <a:spcPts val="0"/>
              </a:spcAft>
              <a:buNone/>
            </a:pPr>
            <a:r>
              <a:t/>
            </a:r>
            <a:endParaRPr sz="1800">
              <a:latin typeface="Avenir"/>
              <a:ea typeface="Avenir"/>
              <a:cs typeface="Avenir"/>
              <a:sym typeface="Avenir"/>
            </a:endParaRPr>
          </a:p>
          <a:p>
            <a:pPr indent="-342900" lvl="0" marL="457200" rtl="0" algn="l">
              <a:spcBef>
                <a:spcPts val="0"/>
              </a:spcBef>
              <a:spcAft>
                <a:spcPts val="0"/>
              </a:spcAft>
              <a:buSzPts val="1800"/>
              <a:buFont typeface="Avenir"/>
              <a:buChar char="●"/>
            </a:pPr>
            <a:r>
              <a:rPr lang="en" sz="1800">
                <a:latin typeface="Avenir"/>
                <a:ea typeface="Avenir"/>
                <a:cs typeface="Avenir"/>
                <a:sym typeface="Avenir"/>
              </a:rPr>
              <a:t>What standards are similar projects and others in your field using?</a:t>
            </a:r>
            <a:endParaRPr sz="1800">
              <a:latin typeface="Avenir"/>
              <a:ea typeface="Avenir"/>
              <a:cs typeface="Avenir"/>
              <a:sym typeface="Avenir"/>
            </a:endParaRPr>
          </a:p>
          <a:p>
            <a:pPr indent="0" lvl="0" marL="457200" rtl="0" algn="l">
              <a:spcBef>
                <a:spcPts val="0"/>
              </a:spcBef>
              <a:spcAft>
                <a:spcPts val="0"/>
              </a:spcAft>
              <a:buNone/>
            </a:pPr>
            <a:r>
              <a:t/>
            </a:r>
            <a:endParaRPr sz="1800">
              <a:latin typeface="Avenir"/>
              <a:ea typeface="Avenir"/>
              <a:cs typeface="Avenir"/>
              <a:sym typeface="Avenir"/>
            </a:endParaRPr>
          </a:p>
          <a:p>
            <a:pPr indent="-342900" lvl="0" marL="457200" rtl="0" algn="l">
              <a:spcBef>
                <a:spcPts val="0"/>
              </a:spcBef>
              <a:spcAft>
                <a:spcPts val="0"/>
              </a:spcAft>
              <a:buSzPts val="1800"/>
              <a:buFont typeface="Avenir"/>
              <a:buChar char="●"/>
            </a:pPr>
            <a:r>
              <a:rPr lang="en" sz="1800">
                <a:latin typeface="Avenir"/>
                <a:ea typeface="Avenir"/>
                <a:cs typeface="Avenir"/>
                <a:sym typeface="Avenir"/>
              </a:rPr>
              <a:t>How big is the user community around this metadata standard?</a:t>
            </a:r>
            <a:endParaRPr sz="1800">
              <a:latin typeface="Avenir"/>
              <a:ea typeface="Avenir"/>
              <a:cs typeface="Avenir"/>
              <a:sym typeface="Avenir"/>
            </a:endParaRPr>
          </a:p>
        </p:txBody>
      </p:sp>
      <p:pic>
        <p:nvPicPr>
          <p:cNvPr id="432" name="Google Shape;432;p57"/>
          <p:cNvPicPr preferRelativeResize="0"/>
          <p:nvPr/>
        </p:nvPicPr>
        <p:blipFill>
          <a:blip r:embed="rId3">
            <a:alphaModFix/>
          </a:blip>
          <a:stretch>
            <a:fillRect/>
          </a:stretch>
        </p:blipFill>
        <p:spPr>
          <a:xfrm>
            <a:off x="288700" y="699600"/>
            <a:ext cx="3120826" cy="41611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type="title"/>
          </p:nvPr>
        </p:nvSpPr>
        <p:spPr>
          <a:xfrm>
            <a:off x="311700" y="20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1C4587"/>
                </a:solidFill>
                <a:latin typeface="Century Gothic"/>
                <a:ea typeface="Century Gothic"/>
                <a:cs typeface="Century Gothic"/>
                <a:sym typeface="Century Gothic"/>
              </a:rPr>
              <a:t>Recapping</a:t>
            </a:r>
            <a:endParaRPr b="1" sz="3420">
              <a:solidFill>
                <a:srgbClr val="1C4587"/>
              </a:solidFill>
              <a:latin typeface="Century Gothic"/>
              <a:ea typeface="Century Gothic"/>
              <a:cs typeface="Century Gothic"/>
              <a:sym typeface="Century Gothic"/>
            </a:endParaRPr>
          </a:p>
        </p:txBody>
      </p:sp>
      <p:sp>
        <p:nvSpPr>
          <p:cNvPr id="438" name="Google Shape;438;p58"/>
          <p:cNvSpPr txBox="1"/>
          <p:nvPr>
            <p:ph idx="1" type="body"/>
          </p:nvPr>
        </p:nvSpPr>
        <p:spPr>
          <a:xfrm>
            <a:off x="311700" y="1134975"/>
            <a:ext cx="8520600" cy="412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115">
              <a:solidFill>
                <a:schemeClr val="dk1"/>
              </a:solidFill>
              <a:latin typeface="Avenir"/>
              <a:ea typeface="Avenir"/>
              <a:cs typeface="Avenir"/>
              <a:sym typeface="Avenir"/>
            </a:endParaRPr>
          </a:p>
          <a:p>
            <a:pPr indent="0" lvl="0" marL="0" rtl="0" algn="l">
              <a:spcBef>
                <a:spcPts val="1200"/>
              </a:spcBef>
              <a:spcAft>
                <a:spcPts val="0"/>
              </a:spcAft>
              <a:buNone/>
            </a:pPr>
            <a:r>
              <a:t/>
            </a:r>
            <a:endParaRPr sz="2315">
              <a:solidFill>
                <a:schemeClr val="dk1"/>
              </a:solidFill>
              <a:latin typeface="Avenir"/>
              <a:ea typeface="Avenir"/>
              <a:cs typeface="Avenir"/>
              <a:sym typeface="Avenir"/>
            </a:endParaRPr>
          </a:p>
          <a:p>
            <a:pPr indent="0" lvl="0" marL="0" rtl="0" algn="l">
              <a:spcBef>
                <a:spcPts val="1200"/>
              </a:spcBef>
              <a:spcAft>
                <a:spcPts val="0"/>
              </a:spcAft>
              <a:buNone/>
            </a:pPr>
            <a:r>
              <a:rPr lang="en" sz="2100">
                <a:solidFill>
                  <a:schemeClr val="dk1"/>
                </a:solidFill>
                <a:latin typeface="Avenir"/>
                <a:ea typeface="Avenir"/>
                <a:cs typeface="Avenir"/>
                <a:sym typeface="Avenir"/>
              </a:rPr>
              <a:t> </a:t>
            </a:r>
            <a:endParaRPr sz="2100">
              <a:solidFill>
                <a:schemeClr val="dk1"/>
              </a:solidFill>
              <a:latin typeface="Avenir"/>
              <a:ea typeface="Avenir"/>
              <a:cs typeface="Avenir"/>
              <a:sym typeface="Avenir"/>
            </a:endParaRPr>
          </a:p>
          <a:p>
            <a:pPr indent="0" lvl="0" marL="0" rtl="0" algn="l">
              <a:spcBef>
                <a:spcPts val="1200"/>
              </a:spcBef>
              <a:spcAft>
                <a:spcPts val="1200"/>
              </a:spcAft>
              <a:buNone/>
            </a:pPr>
            <a:r>
              <a:t/>
            </a:r>
            <a:endParaRPr/>
          </a:p>
        </p:txBody>
      </p:sp>
      <p:sp>
        <p:nvSpPr>
          <p:cNvPr id="439" name="Google Shape;439;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68300" lvl="0" marL="457200" rtl="0" algn="l">
              <a:spcBef>
                <a:spcPts val="1000"/>
              </a:spcBef>
              <a:spcAft>
                <a:spcPts val="0"/>
              </a:spcAft>
              <a:buClr>
                <a:schemeClr val="dk1"/>
              </a:buClr>
              <a:buSzPts val="2200"/>
              <a:buFont typeface="Avenir"/>
              <a:buChar char="●"/>
            </a:pPr>
            <a:r>
              <a:rPr lang="en" sz="2200">
                <a:solidFill>
                  <a:schemeClr val="dk1"/>
                </a:solidFill>
                <a:latin typeface="Avenir"/>
                <a:ea typeface="Avenir"/>
                <a:cs typeface="Avenir"/>
                <a:sym typeface="Avenir"/>
              </a:rPr>
              <a:t>Machine and human-readable metadata are essential for describing digital objects like datasets.</a:t>
            </a:r>
            <a:br>
              <a:rPr lang="en" sz="2200">
                <a:solidFill>
                  <a:schemeClr val="dk1"/>
                </a:solidFill>
                <a:latin typeface="Avenir"/>
                <a:ea typeface="Avenir"/>
                <a:cs typeface="Avenir"/>
                <a:sym typeface="Avenir"/>
              </a:rPr>
            </a:br>
            <a:endParaRPr sz="2200">
              <a:solidFill>
                <a:schemeClr val="dk1"/>
              </a:solidFill>
              <a:latin typeface="Avenir"/>
              <a:ea typeface="Avenir"/>
              <a:cs typeface="Avenir"/>
              <a:sym typeface="Avenir"/>
            </a:endParaRPr>
          </a:p>
          <a:p>
            <a:pPr indent="-368300" lvl="0" marL="457200" rtl="0" algn="l">
              <a:spcBef>
                <a:spcPts val="1000"/>
              </a:spcBef>
              <a:spcAft>
                <a:spcPts val="0"/>
              </a:spcAft>
              <a:buClr>
                <a:schemeClr val="dk1"/>
              </a:buClr>
              <a:buSzPts val="2200"/>
              <a:buFont typeface="Avenir"/>
              <a:buChar char="●"/>
            </a:pPr>
            <a:r>
              <a:rPr lang="en" sz="2200">
                <a:solidFill>
                  <a:schemeClr val="dk1"/>
                </a:solidFill>
                <a:latin typeface="Avenir"/>
                <a:ea typeface="Avenir"/>
                <a:cs typeface="Avenir"/>
                <a:sym typeface="Avenir"/>
              </a:rPr>
              <a:t>Without standard formats, inconsistent metadata hinders data discovery, comparison, and integration.</a:t>
            </a:r>
            <a:br>
              <a:rPr lang="en" sz="2200">
                <a:solidFill>
                  <a:schemeClr val="dk1"/>
                </a:solidFill>
                <a:latin typeface="Avenir"/>
                <a:ea typeface="Avenir"/>
                <a:cs typeface="Avenir"/>
                <a:sym typeface="Avenir"/>
              </a:rPr>
            </a:br>
            <a:endParaRPr sz="2200">
              <a:solidFill>
                <a:schemeClr val="dk1"/>
              </a:solidFill>
              <a:latin typeface="Avenir"/>
              <a:ea typeface="Avenir"/>
              <a:cs typeface="Avenir"/>
              <a:sym typeface="Avenir"/>
            </a:endParaRPr>
          </a:p>
          <a:p>
            <a:pPr indent="-368300" lvl="0" marL="457200" rtl="0" algn="l">
              <a:spcBef>
                <a:spcPts val="1000"/>
              </a:spcBef>
              <a:spcAft>
                <a:spcPts val="0"/>
              </a:spcAft>
              <a:buClr>
                <a:schemeClr val="dk1"/>
              </a:buClr>
              <a:buSzPts val="2200"/>
              <a:buFont typeface="Avenir"/>
              <a:buChar char="●"/>
            </a:pPr>
            <a:r>
              <a:rPr lang="en" sz="2200">
                <a:solidFill>
                  <a:schemeClr val="dk1"/>
                </a:solidFill>
                <a:latin typeface="Avenir"/>
                <a:ea typeface="Avenir"/>
                <a:cs typeface="Avenir"/>
                <a:sym typeface="Avenir"/>
              </a:rPr>
              <a:t>Standards like EML enable efficient data management and promote interoperability.</a:t>
            </a:r>
            <a:endParaRPr sz="22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ctrTitle"/>
          </p:nvPr>
        </p:nvSpPr>
        <p:spPr>
          <a:xfrm>
            <a:off x="0" y="114000"/>
            <a:ext cx="9144000" cy="1476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EBC11"/>
                </a:solidFill>
                <a:latin typeface="Century Gothic"/>
                <a:ea typeface="Century Gothic"/>
                <a:cs typeface="Century Gothic"/>
                <a:sym typeface="Century Gothic"/>
              </a:rPr>
              <a:t>Meta</a:t>
            </a:r>
            <a:r>
              <a:rPr b="1" lang="en">
                <a:solidFill>
                  <a:srgbClr val="1C4587"/>
                </a:solidFill>
                <a:latin typeface="Century Gothic"/>
                <a:ea typeface="Century Gothic"/>
                <a:cs typeface="Century Gothic"/>
                <a:sym typeface="Century Gothic"/>
              </a:rPr>
              <a:t>data</a:t>
            </a:r>
            <a:endParaRPr b="1">
              <a:solidFill>
                <a:srgbClr val="1C4587"/>
              </a:solidFill>
              <a:latin typeface="Century Gothic"/>
              <a:ea typeface="Century Gothic"/>
              <a:cs typeface="Century Gothic"/>
              <a:sym typeface="Century Gothic"/>
            </a:endParaRPr>
          </a:p>
        </p:txBody>
      </p:sp>
      <p:sp>
        <p:nvSpPr>
          <p:cNvPr id="209" name="Google Shape;209;p33"/>
          <p:cNvSpPr txBox="1"/>
          <p:nvPr>
            <p:ph idx="1" type="subTitle"/>
          </p:nvPr>
        </p:nvSpPr>
        <p:spPr>
          <a:xfrm>
            <a:off x="0" y="1590000"/>
            <a:ext cx="9144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a:solidFill>
                  <a:schemeClr val="dk1"/>
                </a:solidFill>
                <a:latin typeface="Avenir"/>
                <a:ea typeface="Avenir"/>
                <a:cs typeface="Avenir"/>
                <a:sym typeface="Avenir"/>
              </a:rPr>
              <a:t>Data </a:t>
            </a:r>
            <a:r>
              <a:rPr i="1" lang="en" u="sng">
                <a:solidFill>
                  <a:schemeClr val="dk1"/>
                </a:solidFill>
                <a:latin typeface="Avenir"/>
                <a:ea typeface="Avenir"/>
                <a:cs typeface="Avenir"/>
                <a:sym typeface="Avenir"/>
              </a:rPr>
              <a:t>about</a:t>
            </a:r>
            <a:r>
              <a:rPr i="1" lang="en">
                <a:solidFill>
                  <a:schemeClr val="dk1"/>
                </a:solidFill>
                <a:latin typeface="Avenir"/>
                <a:ea typeface="Avenir"/>
                <a:cs typeface="Avenir"/>
                <a:sym typeface="Avenir"/>
              </a:rPr>
              <a:t> Data</a:t>
            </a:r>
            <a:endParaRPr>
              <a:solidFill>
                <a:schemeClr val="dk1"/>
              </a:solidFill>
              <a:latin typeface="Avenir"/>
              <a:ea typeface="Avenir"/>
              <a:cs typeface="Avenir"/>
              <a:sym typeface="Avenir"/>
            </a:endParaRPr>
          </a:p>
        </p:txBody>
      </p:sp>
      <p:pic>
        <p:nvPicPr>
          <p:cNvPr id="210" name="Google Shape;210;p33"/>
          <p:cNvPicPr preferRelativeResize="0"/>
          <p:nvPr/>
        </p:nvPicPr>
        <p:blipFill>
          <a:blip r:embed="rId3">
            <a:alphaModFix/>
          </a:blip>
          <a:stretch>
            <a:fillRect/>
          </a:stretch>
        </p:blipFill>
        <p:spPr>
          <a:xfrm>
            <a:off x="716525" y="2474375"/>
            <a:ext cx="3536876" cy="2520026"/>
          </a:xfrm>
          <a:prstGeom prst="rect">
            <a:avLst/>
          </a:prstGeom>
          <a:noFill/>
          <a:ln>
            <a:noFill/>
          </a:ln>
        </p:spPr>
      </p:pic>
      <p:sp>
        <p:nvSpPr>
          <p:cNvPr id="211" name="Google Shape;211;p33"/>
          <p:cNvSpPr txBox="1"/>
          <p:nvPr/>
        </p:nvSpPr>
        <p:spPr>
          <a:xfrm>
            <a:off x="4691125" y="3314325"/>
            <a:ext cx="4062300" cy="996000"/>
          </a:xfrm>
          <a:prstGeom prst="rect">
            <a:avLst/>
          </a:prstGeom>
          <a:solidFill>
            <a:srgbClr val="FEBC11"/>
          </a:solidFill>
          <a:ln>
            <a:noFill/>
          </a:ln>
        </p:spPr>
        <p:txBody>
          <a:bodyPr anchorCtr="0" anchor="t" bIns="91425" lIns="91425" spcFirstLastPara="1" rIns="91425" wrap="square" tIns="91425">
            <a:spAutoFit/>
          </a:bodyPr>
          <a:lstStyle/>
          <a:p>
            <a:pPr indent="0" lvl="0" marL="0" rtl="0" algn="ctr">
              <a:lnSpc>
                <a:spcPct val="105000"/>
              </a:lnSpc>
              <a:spcBef>
                <a:spcPts val="1000"/>
              </a:spcBef>
              <a:spcAft>
                <a:spcPts val="0"/>
              </a:spcAft>
              <a:buNone/>
            </a:pPr>
            <a:r>
              <a:rPr b="1" lang="en" sz="1700">
                <a:solidFill>
                  <a:srgbClr val="004B83"/>
                </a:solidFill>
                <a:latin typeface="Avenir"/>
                <a:ea typeface="Avenir"/>
                <a:cs typeface="Avenir"/>
                <a:sym typeface="Avenir"/>
              </a:rPr>
              <a:t>Descriptors</a:t>
            </a:r>
            <a:r>
              <a:rPr lang="en" sz="1700">
                <a:solidFill>
                  <a:schemeClr val="dk1"/>
                </a:solidFill>
                <a:latin typeface="Avenir"/>
                <a:ea typeface="Avenir"/>
                <a:cs typeface="Avenir"/>
                <a:sym typeface="Avenir"/>
              </a:rPr>
              <a:t> that help understanding what data are, where to find them, how to access them, right to use, and more.</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497025" y="0"/>
            <a:ext cx="80235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800">
                <a:solidFill>
                  <a:srgbClr val="004B83"/>
                </a:solidFill>
                <a:latin typeface="Century Gothic"/>
                <a:ea typeface="Century Gothic"/>
                <a:cs typeface="Century Gothic"/>
                <a:sym typeface="Century Gothic"/>
              </a:rPr>
              <a:t>Minimize Ambiguity &amp; Assumptions</a:t>
            </a:r>
            <a:endParaRPr b="1" sz="2800">
              <a:solidFill>
                <a:srgbClr val="004B83"/>
              </a:solidFill>
              <a:latin typeface="Century Gothic"/>
              <a:ea typeface="Century Gothic"/>
              <a:cs typeface="Century Gothic"/>
              <a:sym typeface="Century Gothic"/>
            </a:endParaRPr>
          </a:p>
        </p:txBody>
      </p:sp>
      <p:sp>
        <p:nvSpPr>
          <p:cNvPr id="217" name="Google Shape;217;p34"/>
          <p:cNvSpPr txBox="1"/>
          <p:nvPr/>
        </p:nvSpPr>
        <p:spPr>
          <a:xfrm>
            <a:off x="497025" y="834000"/>
            <a:ext cx="8331600" cy="98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2000">
                <a:solidFill>
                  <a:schemeClr val="dk1"/>
                </a:solidFill>
                <a:highlight>
                  <a:schemeClr val="accent4"/>
                </a:highlight>
                <a:latin typeface="Avenir"/>
                <a:ea typeface="Avenir"/>
                <a:cs typeface="Avenir"/>
                <a:sym typeface="Avenir"/>
              </a:rPr>
              <a:t>98°F</a:t>
            </a:r>
            <a:endParaRPr b="1" sz="2000">
              <a:solidFill>
                <a:schemeClr val="dk1"/>
              </a:solidFill>
              <a:highlight>
                <a:schemeClr val="accent4"/>
              </a:highlight>
              <a:latin typeface="Avenir"/>
              <a:ea typeface="Avenir"/>
              <a:cs typeface="Avenir"/>
              <a:sym typeface="Avenir"/>
            </a:endParaRPr>
          </a:p>
          <a:p>
            <a:pPr indent="0" lvl="0" marL="0" rtl="0" algn="l">
              <a:lnSpc>
                <a:spcPct val="115000"/>
              </a:lnSpc>
              <a:spcBef>
                <a:spcPts val="1200"/>
              </a:spcBef>
              <a:spcAft>
                <a:spcPts val="1200"/>
              </a:spcAft>
              <a:buNone/>
            </a:pPr>
            <a:r>
              <a:rPr lang="en" sz="1900">
                <a:solidFill>
                  <a:schemeClr val="dk1"/>
                </a:solidFill>
                <a:latin typeface="Avenir"/>
                <a:ea typeface="Avenir"/>
                <a:cs typeface="Avenir"/>
                <a:sym typeface="Avenir"/>
              </a:rPr>
              <a:t>What </a:t>
            </a:r>
            <a:r>
              <a:rPr i="1" lang="en" sz="1900">
                <a:solidFill>
                  <a:schemeClr val="dk1"/>
                </a:solidFill>
                <a:latin typeface="Avenir"/>
                <a:ea typeface="Avenir"/>
                <a:cs typeface="Avenir"/>
                <a:sym typeface="Avenir"/>
              </a:rPr>
              <a:t>temperature</a:t>
            </a:r>
            <a:r>
              <a:rPr lang="en" sz="1900">
                <a:solidFill>
                  <a:schemeClr val="dk1"/>
                </a:solidFill>
                <a:latin typeface="Avenir"/>
                <a:ea typeface="Avenir"/>
                <a:cs typeface="Avenir"/>
                <a:sym typeface="Avenir"/>
              </a:rPr>
              <a:t>? Measured </a:t>
            </a:r>
            <a:r>
              <a:rPr i="1" lang="en" sz="1900">
                <a:solidFill>
                  <a:schemeClr val="dk1"/>
                </a:solidFill>
                <a:latin typeface="Avenir"/>
                <a:ea typeface="Avenir"/>
                <a:cs typeface="Avenir"/>
                <a:sym typeface="Avenir"/>
              </a:rPr>
              <a:t>how</a:t>
            </a:r>
            <a:r>
              <a:rPr lang="en" sz="1900">
                <a:solidFill>
                  <a:schemeClr val="dk1"/>
                </a:solidFill>
                <a:latin typeface="Avenir"/>
                <a:ea typeface="Avenir"/>
                <a:cs typeface="Avenir"/>
                <a:sym typeface="Avenir"/>
              </a:rPr>
              <a:t>? Under </a:t>
            </a:r>
            <a:r>
              <a:rPr i="1" lang="en" sz="1900">
                <a:solidFill>
                  <a:schemeClr val="dk1"/>
                </a:solidFill>
                <a:latin typeface="Avenir"/>
                <a:ea typeface="Avenir"/>
                <a:cs typeface="Avenir"/>
                <a:sym typeface="Avenir"/>
              </a:rPr>
              <a:t>what conditions</a:t>
            </a:r>
            <a:r>
              <a:rPr lang="en" sz="1900">
                <a:solidFill>
                  <a:schemeClr val="dk1"/>
                </a:solidFill>
                <a:latin typeface="Avenir"/>
                <a:ea typeface="Avenir"/>
                <a:cs typeface="Avenir"/>
                <a:sym typeface="Avenir"/>
              </a:rPr>
              <a:t>?</a:t>
            </a:r>
            <a:endParaRPr sz="2500">
              <a:latin typeface="Avenir"/>
              <a:ea typeface="Avenir"/>
              <a:cs typeface="Avenir"/>
              <a:sym typeface="Avenir"/>
            </a:endParaRPr>
          </a:p>
        </p:txBody>
      </p:sp>
      <p:sp>
        <p:nvSpPr>
          <p:cNvPr id="218" name="Google Shape;218;p34"/>
          <p:cNvSpPr txBox="1"/>
          <p:nvPr/>
        </p:nvSpPr>
        <p:spPr>
          <a:xfrm>
            <a:off x="560250" y="4444575"/>
            <a:ext cx="80235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Avenir"/>
                <a:ea typeface="Avenir"/>
                <a:cs typeface="Avenir"/>
                <a:sym typeface="Avenir"/>
              </a:rPr>
              <a:t>Pasquetto, I. V., Borgman, C. L., &amp; Wofford, M. F. (2019). Uses and Reuses of Scientific Data: The Data Creators’ Advantage. </a:t>
            </a:r>
            <a:r>
              <a:rPr i="1" lang="en" sz="1200">
                <a:solidFill>
                  <a:srgbClr val="333333"/>
                </a:solidFill>
                <a:highlight>
                  <a:srgbClr val="FFFFFF"/>
                </a:highlight>
                <a:latin typeface="Avenir"/>
                <a:ea typeface="Avenir"/>
                <a:cs typeface="Avenir"/>
                <a:sym typeface="Avenir"/>
              </a:rPr>
              <a:t>Harvard Data Science Review</a:t>
            </a:r>
            <a:r>
              <a:rPr lang="en" sz="1200">
                <a:solidFill>
                  <a:srgbClr val="333333"/>
                </a:solidFill>
                <a:highlight>
                  <a:srgbClr val="FFFFFF"/>
                </a:highlight>
                <a:latin typeface="Avenir"/>
                <a:ea typeface="Avenir"/>
                <a:cs typeface="Avenir"/>
                <a:sym typeface="Avenir"/>
              </a:rPr>
              <a:t>, </a:t>
            </a:r>
            <a:r>
              <a:rPr i="1" lang="en" sz="1200">
                <a:solidFill>
                  <a:srgbClr val="333333"/>
                </a:solidFill>
                <a:highlight>
                  <a:srgbClr val="FFFFFF"/>
                </a:highlight>
                <a:latin typeface="Avenir"/>
                <a:ea typeface="Avenir"/>
                <a:cs typeface="Avenir"/>
                <a:sym typeface="Avenir"/>
              </a:rPr>
              <a:t>1</a:t>
            </a:r>
            <a:r>
              <a:rPr lang="en" sz="1200">
                <a:solidFill>
                  <a:srgbClr val="333333"/>
                </a:solidFill>
                <a:highlight>
                  <a:srgbClr val="FFFFFF"/>
                </a:highlight>
                <a:latin typeface="Avenir"/>
                <a:ea typeface="Avenir"/>
                <a:cs typeface="Avenir"/>
                <a:sym typeface="Avenir"/>
              </a:rPr>
              <a:t>(2). </a:t>
            </a:r>
            <a:r>
              <a:rPr lang="en" sz="1200" u="sng">
                <a:solidFill>
                  <a:schemeClr val="hlink"/>
                </a:solidFill>
                <a:highlight>
                  <a:srgbClr val="FFFFFF"/>
                </a:highlight>
                <a:latin typeface="Avenir"/>
                <a:ea typeface="Avenir"/>
                <a:cs typeface="Avenir"/>
                <a:sym typeface="Avenir"/>
                <a:hlinkClick r:id="rId3"/>
              </a:rPr>
              <a:t>https://doi.org/10.1162/99608f92.fc14bf2d</a:t>
            </a:r>
            <a:endParaRPr sz="1200">
              <a:solidFill>
                <a:schemeClr val="dk2"/>
              </a:solidFill>
              <a:latin typeface="Avenir"/>
              <a:ea typeface="Avenir"/>
              <a:cs typeface="Avenir"/>
              <a:sym typeface="Avenir"/>
            </a:endParaRPr>
          </a:p>
        </p:txBody>
      </p:sp>
      <p:sp>
        <p:nvSpPr>
          <p:cNvPr id="219" name="Google Shape;219;p34"/>
          <p:cNvSpPr txBox="1"/>
          <p:nvPr/>
        </p:nvSpPr>
        <p:spPr>
          <a:xfrm>
            <a:off x="560250" y="2132050"/>
            <a:ext cx="8023500" cy="17088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1900">
                <a:solidFill>
                  <a:schemeClr val="dk1"/>
                </a:solidFill>
                <a:latin typeface="Avenir"/>
                <a:ea typeface="Avenir"/>
                <a:cs typeface="Avenir"/>
                <a:sym typeface="Avenir"/>
              </a:rPr>
              <a:t>“The surface temperature is 98°F, measured using an infrared thermopile sensor (model XYZ-IR5), mounted 3 meters above ground level, capturing data every 10 seconds. The sensor was last calibrated 3 months ago, has a known accuracy of ±0.05°F, and has been operating in an outdoor environment under partial shade for 72 hours.”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497025" y="4055850"/>
            <a:ext cx="8335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400">
                <a:latin typeface="Avenir"/>
                <a:ea typeface="Avenir"/>
                <a:cs typeface="Avenir"/>
                <a:sym typeface="Avenir"/>
              </a:rPr>
              <a:t>Stewart, J. (2002, October 1). </a:t>
            </a:r>
            <a:r>
              <a:rPr i="1" lang="en" sz="1400">
                <a:latin typeface="Avenir"/>
                <a:ea typeface="Avenir"/>
                <a:cs typeface="Avenir"/>
                <a:sym typeface="Avenir"/>
              </a:rPr>
              <a:t>Mars Orbiter disaster – A failure of data management</a:t>
            </a:r>
            <a:r>
              <a:rPr lang="en" sz="1400">
                <a:latin typeface="Avenir"/>
                <a:ea typeface="Avenir"/>
                <a:cs typeface="Avenir"/>
                <a:sym typeface="Avenir"/>
              </a:rPr>
              <a:t>. TDAN.com.</a:t>
            </a:r>
            <a:r>
              <a:rPr lang="en" sz="1400">
                <a:uFill>
                  <a:noFill/>
                </a:uFill>
                <a:latin typeface="Avenir"/>
                <a:ea typeface="Avenir"/>
                <a:cs typeface="Avenir"/>
                <a:sym typeface="Avenir"/>
                <a:hlinkClick r:id="rId3"/>
              </a:rPr>
              <a:t> </a:t>
            </a:r>
            <a:r>
              <a:rPr lang="en" sz="1400" u="sng">
                <a:solidFill>
                  <a:schemeClr val="hlink"/>
                </a:solidFill>
                <a:latin typeface="Avenir"/>
                <a:ea typeface="Avenir"/>
                <a:cs typeface="Avenir"/>
                <a:sym typeface="Avenir"/>
                <a:hlinkClick r:id="rId4"/>
              </a:rPr>
              <a:t>https://tdan.com/mars-orbiter-disaster-a-failure-of-data-management/5128</a:t>
            </a:r>
            <a:endParaRPr sz="1540">
              <a:latin typeface="Avenir"/>
              <a:ea typeface="Avenir"/>
              <a:cs typeface="Avenir"/>
              <a:sym typeface="Avenir"/>
            </a:endParaRPr>
          </a:p>
        </p:txBody>
      </p:sp>
      <p:sp>
        <p:nvSpPr>
          <p:cNvPr id="225" name="Google Shape;225;p35"/>
          <p:cNvSpPr txBox="1"/>
          <p:nvPr>
            <p:ph type="title"/>
          </p:nvPr>
        </p:nvSpPr>
        <p:spPr>
          <a:xfrm>
            <a:off x="497025" y="0"/>
            <a:ext cx="80235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800">
                <a:solidFill>
                  <a:srgbClr val="004B83"/>
                </a:solidFill>
                <a:latin typeface="Century Gothic"/>
                <a:ea typeface="Century Gothic"/>
                <a:cs typeface="Century Gothic"/>
                <a:sym typeface="Century Gothic"/>
              </a:rPr>
              <a:t>Prevent Disasters</a:t>
            </a:r>
            <a:endParaRPr b="1" sz="2800">
              <a:solidFill>
                <a:srgbClr val="004B83"/>
              </a:solidFill>
              <a:latin typeface="Century Gothic"/>
              <a:ea typeface="Century Gothic"/>
              <a:cs typeface="Century Gothic"/>
              <a:sym typeface="Century Gothic"/>
            </a:endParaRPr>
          </a:p>
        </p:txBody>
      </p:sp>
      <p:pic>
        <p:nvPicPr>
          <p:cNvPr id="226" name="Google Shape;226;p35"/>
          <p:cNvPicPr preferRelativeResize="0"/>
          <p:nvPr/>
        </p:nvPicPr>
        <p:blipFill>
          <a:blip r:embed="rId5">
            <a:alphaModFix/>
          </a:blip>
          <a:stretch>
            <a:fillRect/>
          </a:stretch>
        </p:blipFill>
        <p:spPr>
          <a:xfrm>
            <a:off x="717250" y="994200"/>
            <a:ext cx="3854756" cy="2909250"/>
          </a:xfrm>
          <a:prstGeom prst="rect">
            <a:avLst/>
          </a:prstGeom>
          <a:noFill/>
          <a:ln>
            <a:noFill/>
          </a:ln>
        </p:spPr>
      </p:pic>
      <p:sp>
        <p:nvSpPr>
          <p:cNvPr id="227" name="Google Shape;227;p35"/>
          <p:cNvSpPr txBox="1"/>
          <p:nvPr/>
        </p:nvSpPr>
        <p:spPr>
          <a:xfrm>
            <a:off x="4763900" y="1461600"/>
            <a:ext cx="3964200" cy="2220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Avenir"/>
              <a:buChar char="●"/>
            </a:pPr>
            <a:r>
              <a:rPr lang="en" sz="2200">
                <a:solidFill>
                  <a:schemeClr val="dk1"/>
                </a:solidFill>
                <a:latin typeface="Avenir"/>
                <a:ea typeface="Avenir"/>
                <a:cs typeface="Avenir"/>
                <a:sym typeface="Avenir"/>
              </a:rPr>
              <a:t>Imperial or metric system?</a:t>
            </a:r>
            <a:endParaRPr sz="2200">
              <a:solidFill>
                <a:schemeClr val="dk1"/>
              </a:solidFill>
              <a:latin typeface="Avenir"/>
              <a:ea typeface="Avenir"/>
              <a:cs typeface="Avenir"/>
              <a:sym typeface="Avenir"/>
            </a:endParaRPr>
          </a:p>
          <a:p>
            <a:pPr indent="0" lvl="0" marL="457200" rtl="0" algn="l">
              <a:spcBef>
                <a:spcPts val="0"/>
              </a:spcBef>
              <a:spcAft>
                <a:spcPts val="0"/>
              </a:spcAft>
              <a:buNone/>
            </a:pPr>
            <a:r>
              <a:t/>
            </a:r>
            <a:endParaRPr sz="2200">
              <a:solidFill>
                <a:schemeClr val="dk1"/>
              </a:solidFill>
              <a:latin typeface="Avenir"/>
              <a:ea typeface="Avenir"/>
              <a:cs typeface="Avenir"/>
              <a:sym typeface="Avenir"/>
            </a:endParaRPr>
          </a:p>
          <a:p>
            <a:pPr indent="-368300" lvl="0" marL="457200" rtl="0" algn="l">
              <a:spcBef>
                <a:spcPts val="0"/>
              </a:spcBef>
              <a:spcAft>
                <a:spcPts val="0"/>
              </a:spcAft>
              <a:buClr>
                <a:schemeClr val="dk1"/>
              </a:buClr>
              <a:buSzPts val="2200"/>
              <a:buFont typeface="Avenir"/>
              <a:buChar char="●"/>
            </a:pPr>
            <a:r>
              <a:rPr lang="en" sz="2200">
                <a:solidFill>
                  <a:schemeClr val="dk1"/>
                </a:solidFill>
                <a:latin typeface="Avenir"/>
                <a:ea typeface="Avenir"/>
                <a:cs typeface="Avenir"/>
                <a:sym typeface="Avenir"/>
              </a:rPr>
              <a:t>Miscalculation of the orbiter's trajectory</a:t>
            </a:r>
            <a:endParaRPr sz="2200">
              <a:solidFill>
                <a:schemeClr val="dk1"/>
              </a:solidFill>
              <a:latin typeface="Avenir"/>
              <a:ea typeface="Avenir"/>
              <a:cs typeface="Avenir"/>
              <a:sym typeface="Avenir"/>
            </a:endParaRPr>
          </a:p>
          <a:p>
            <a:pPr indent="0" lvl="0" marL="457200" rtl="0" algn="l">
              <a:spcBef>
                <a:spcPts val="0"/>
              </a:spcBef>
              <a:spcAft>
                <a:spcPts val="0"/>
              </a:spcAft>
              <a:buNone/>
            </a:pPr>
            <a:r>
              <a:t/>
            </a:r>
            <a:endParaRPr sz="2200">
              <a:solidFill>
                <a:schemeClr val="dk1"/>
              </a:solidFill>
              <a:latin typeface="Avenir"/>
              <a:ea typeface="Avenir"/>
              <a:cs typeface="Avenir"/>
              <a:sym typeface="Avenir"/>
            </a:endParaRPr>
          </a:p>
          <a:p>
            <a:pPr indent="-368300" lvl="0" marL="457200" rtl="0" algn="l">
              <a:spcBef>
                <a:spcPts val="0"/>
              </a:spcBef>
              <a:spcAft>
                <a:spcPts val="0"/>
              </a:spcAft>
              <a:buClr>
                <a:schemeClr val="dk1"/>
              </a:buClr>
              <a:buSzPts val="2200"/>
              <a:buFont typeface="Avenir"/>
              <a:buChar char="●"/>
            </a:pPr>
            <a:r>
              <a:rPr lang="en" sz="2200">
                <a:solidFill>
                  <a:schemeClr val="dk1"/>
                </a:solidFill>
                <a:latin typeface="Avenir"/>
                <a:ea typeface="Avenir"/>
                <a:cs typeface="Avenir"/>
                <a:sym typeface="Avenir"/>
              </a:rPr>
              <a:t>~190 million USD loss</a:t>
            </a:r>
            <a:endParaRPr sz="220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36"/>
          <p:cNvSpPr txBox="1"/>
          <p:nvPr/>
        </p:nvSpPr>
        <p:spPr>
          <a:xfrm>
            <a:off x="6410065" y="3784070"/>
            <a:ext cx="5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4" name="Google Shape;234;p36"/>
          <p:cNvSpPr txBox="1"/>
          <p:nvPr>
            <p:ph type="title"/>
          </p:nvPr>
        </p:nvSpPr>
        <p:spPr>
          <a:xfrm>
            <a:off x="311700" y="21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Allow for New Research</a:t>
            </a:r>
            <a:endParaRPr/>
          </a:p>
        </p:txBody>
      </p:sp>
      <p:sp>
        <p:nvSpPr>
          <p:cNvPr id="235" name="Google Shape;235;p36"/>
          <p:cNvSpPr txBox="1"/>
          <p:nvPr>
            <p:ph idx="1" type="body"/>
          </p:nvPr>
        </p:nvSpPr>
        <p:spPr>
          <a:xfrm>
            <a:off x="401925" y="863550"/>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Facilitates cross-disciplinary collaboration and partnerships</a:t>
            </a:r>
            <a:endParaRPr>
              <a:solidFill>
                <a:schemeClr val="dk1"/>
              </a:solidFill>
              <a:latin typeface="Avenir"/>
              <a:ea typeface="Avenir"/>
              <a:cs typeface="Avenir"/>
              <a:sym typeface="Avenir"/>
            </a:endParaRPr>
          </a:p>
          <a:p>
            <a:pPr indent="-342900" lvl="0" marL="457200" rtl="0" algn="l">
              <a:lnSpc>
                <a:spcPct val="100000"/>
              </a:lnSpc>
              <a:spcBef>
                <a:spcPts val="0"/>
              </a:spcBef>
              <a:spcAft>
                <a:spcPts val="0"/>
              </a:spcAft>
              <a:buClr>
                <a:schemeClr val="dk1"/>
              </a:buClr>
              <a:buSzPts val="1800"/>
              <a:buFont typeface="Avenir"/>
              <a:buChar char="●"/>
            </a:pPr>
            <a:r>
              <a:rPr lang="en">
                <a:solidFill>
                  <a:schemeClr val="dk1"/>
                </a:solidFill>
                <a:latin typeface="Avenir"/>
                <a:ea typeface="Avenir"/>
                <a:cs typeface="Avenir"/>
                <a:sym typeface="Avenir"/>
              </a:rPr>
              <a:t>Enhanced metadata boosts reusability and enables new research outputs</a:t>
            </a:r>
            <a:endParaRPr>
              <a:solidFill>
                <a:schemeClr val="dk1"/>
              </a:solidFill>
              <a:latin typeface="Avenir"/>
              <a:ea typeface="Avenir"/>
              <a:cs typeface="Avenir"/>
              <a:sym typeface="Avenir"/>
            </a:endParaRPr>
          </a:p>
        </p:txBody>
      </p:sp>
      <p:grpSp>
        <p:nvGrpSpPr>
          <p:cNvPr id="236" name="Google Shape;236;p36"/>
          <p:cNvGrpSpPr/>
          <p:nvPr/>
        </p:nvGrpSpPr>
        <p:grpSpPr>
          <a:xfrm>
            <a:off x="951155" y="2040218"/>
            <a:ext cx="7078506" cy="2876702"/>
            <a:chOff x="628650" y="1647825"/>
            <a:chExt cx="7638400" cy="3196335"/>
          </a:xfrm>
        </p:grpSpPr>
        <p:pic>
          <p:nvPicPr>
            <p:cNvPr id="237" name="Google Shape;237;p36"/>
            <p:cNvPicPr preferRelativeResize="0"/>
            <p:nvPr/>
          </p:nvPicPr>
          <p:blipFill rotWithShape="1">
            <a:blip r:embed="rId3">
              <a:alphaModFix/>
            </a:blip>
            <a:srcRect b="27579" l="3192" r="3183" t="37034"/>
            <a:stretch/>
          </p:blipFill>
          <p:spPr>
            <a:xfrm>
              <a:off x="628650" y="2276150"/>
              <a:ext cx="7638400" cy="1542000"/>
            </a:xfrm>
            <a:prstGeom prst="rect">
              <a:avLst/>
            </a:prstGeom>
            <a:noFill/>
            <a:ln>
              <a:noFill/>
            </a:ln>
          </p:spPr>
        </p:pic>
        <p:sp>
          <p:nvSpPr>
            <p:cNvPr id="238" name="Google Shape;238;p36"/>
            <p:cNvSpPr txBox="1"/>
            <p:nvPr/>
          </p:nvSpPr>
          <p:spPr>
            <a:xfrm>
              <a:off x="2661363" y="1647825"/>
              <a:ext cx="1734300" cy="82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Arranged, labelled and with provenance info (traceable)</a:t>
              </a:r>
              <a:endParaRPr sz="1200">
                <a:latin typeface="Avenir"/>
                <a:ea typeface="Avenir"/>
                <a:cs typeface="Avenir"/>
                <a:sym typeface="Avenir"/>
              </a:endParaRPr>
            </a:p>
          </p:txBody>
        </p:sp>
        <p:sp>
          <p:nvSpPr>
            <p:cNvPr id="239" name="Google Shape;239;p36"/>
            <p:cNvSpPr txBox="1"/>
            <p:nvPr/>
          </p:nvSpPr>
          <p:spPr>
            <a:xfrm>
              <a:off x="643725" y="3894350"/>
              <a:ext cx="1838700" cy="41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Data</a:t>
              </a:r>
              <a:endParaRPr sz="1200">
                <a:latin typeface="Avenir"/>
                <a:ea typeface="Avenir"/>
                <a:cs typeface="Avenir"/>
                <a:sym typeface="Avenir"/>
              </a:endParaRPr>
            </a:p>
          </p:txBody>
        </p:sp>
        <p:sp>
          <p:nvSpPr>
            <p:cNvPr id="240" name="Google Shape;240;p36"/>
            <p:cNvSpPr txBox="1"/>
            <p:nvPr/>
          </p:nvSpPr>
          <p:spPr>
            <a:xfrm>
              <a:off x="2863425" y="3801950"/>
              <a:ext cx="133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Data + Rich Metadata</a:t>
              </a:r>
              <a:endParaRPr sz="1200">
                <a:latin typeface="Avenir"/>
                <a:ea typeface="Avenir"/>
                <a:cs typeface="Avenir"/>
                <a:sym typeface="Avenir"/>
              </a:endParaRPr>
            </a:p>
          </p:txBody>
        </p:sp>
        <p:sp>
          <p:nvSpPr>
            <p:cNvPr id="241" name="Google Shape;241;p36"/>
            <p:cNvSpPr txBox="1"/>
            <p:nvPr/>
          </p:nvSpPr>
          <p:spPr>
            <a:xfrm>
              <a:off x="4829083" y="3818160"/>
              <a:ext cx="1734300" cy="102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Data Repository</a:t>
              </a:r>
              <a:endParaRPr sz="1200">
                <a:latin typeface="Avenir"/>
                <a:ea typeface="Avenir"/>
                <a:cs typeface="Avenir"/>
                <a:sym typeface="Avenir"/>
              </a:endParaRPr>
            </a:p>
            <a:p>
              <a:pPr indent="0" lvl="0" marL="0" rtl="0" algn="l">
                <a:spcBef>
                  <a:spcPts val="0"/>
                </a:spcBef>
                <a:spcAft>
                  <a:spcPts val="0"/>
                </a:spcAft>
                <a:buNone/>
              </a:pPr>
              <a:r>
                <a:rPr lang="en" sz="1200">
                  <a:latin typeface="Avenir"/>
                  <a:ea typeface="Avenir"/>
                  <a:cs typeface="Avenir"/>
                  <a:sym typeface="Avenir"/>
                </a:rPr>
                <a:t>(Software/Code + Documentation </a:t>
              </a:r>
              <a:endParaRPr sz="1200">
                <a:latin typeface="Avenir"/>
                <a:ea typeface="Avenir"/>
                <a:cs typeface="Avenir"/>
                <a:sym typeface="Avenir"/>
              </a:endParaRPr>
            </a:p>
            <a:p>
              <a:pPr indent="0" lvl="0" marL="0" rtl="0" algn="l">
                <a:spcBef>
                  <a:spcPts val="0"/>
                </a:spcBef>
                <a:spcAft>
                  <a:spcPts val="0"/>
                </a:spcAft>
                <a:buNone/>
              </a:pPr>
              <a:r>
                <a:t/>
              </a:r>
              <a:endParaRPr sz="1200">
                <a:latin typeface="Avenir"/>
                <a:ea typeface="Avenir"/>
                <a:cs typeface="Avenir"/>
                <a:sym typeface="Avenir"/>
              </a:endParaRPr>
            </a:p>
          </p:txBody>
        </p:sp>
        <p:sp>
          <p:nvSpPr>
            <p:cNvPr id="242" name="Google Shape;242;p36"/>
            <p:cNvSpPr txBox="1"/>
            <p:nvPr/>
          </p:nvSpPr>
          <p:spPr>
            <a:xfrm>
              <a:off x="4539425" y="1647825"/>
              <a:ext cx="183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Other related items packed together</a:t>
              </a:r>
              <a:endParaRPr sz="1200">
                <a:latin typeface="Avenir"/>
                <a:ea typeface="Avenir"/>
                <a:cs typeface="Avenir"/>
                <a:sym typeface="Avenir"/>
              </a:endParaRPr>
            </a:p>
          </p:txBody>
        </p:sp>
        <p:sp>
          <p:nvSpPr>
            <p:cNvPr id="243" name="Google Shape;243;p36"/>
            <p:cNvSpPr txBox="1"/>
            <p:nvPr/>
          </p:nvSpPr>
          <p:spPr>
            <a:xfrm>
              <a:off x="6519150" y="1647825"/>
              <a:ext cx="1734300" cy="82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You may combine them to make something tasty</a:t>
              </a:r>
              <a:endParaRPr sz="1200">
                <a:latin typeface="Avenir"/>
                <a:ea typeface="Avenir"/>
                <a:cs typeface="Avenir"/>
                <a:sym typeface="Avenir"/>
              </a:endParaRPr>
            </a:p>
          </p:txBody>
        </p:sp>
        <p:sp>
          <p:nvSpPr>
            <p:cNvPr id="244" name="Google Shape;244;p36"/>
            <p:cNvSpPr txBox="1"/>
            <p:nvPr/>
          </p:nvSpPr>
          <p:spPr>
            <a:xfrm>
              <a:off x="6633600" y="3768925"/>
              <a:ext cx="150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New Research Deliverables</a:t>
              </a:r>
              <a:endParaRPr sz="1200">
                <a:latin typeface="Avenir"/>
                <a:ea typeface="Avenir"/>
                <a:cs typeface="Avenir"/>
                <a:sym typeface="Avenir"/>
              </a:endParaRPr>
            </a:p>
          </p:txBody>
        </p:sp>
        <p:pic>
          <p:nvPicPr>
            <p:cNvPr id="245" name="Google Shape;245;p36"/>
            <p:cNvPicPr preferRelativeResize="0"/>
            <p:nvPr/>
          </p:nvPicPr>
          <p:blipFill rotWithShape="1">
            <a:blip r:embed="rId4">
              <a:alphaModFix/>
            </a:blip>
            <a:srcRect b="26436" l="11106" r="10344" t="23294"/>
            <a:stretch/>
          </p:blipFill>
          <p:spPr>
            <a:xfrm>
              <a:off x="2737575" y="2492207"/>
              <a:ext cx="1619850" cy="1036644"/>
            </a:xfrm>
            <a:prstGeom prst="rect">
              <a:avLst/>
            </a:prstGeom>
            <a:noFill/>
            <a:ln>
              <a:noFill/>
            </a:ln>
          </p:spPr>
        </p:pic>
      </p:grpSp>
      <p:pic>
        <p:nvPicPr>
          <p:cNvPr id="246" name="Google Shape;246;p36"/>
          <p:cNvPicPr preferRelativeResize="0"/>
          <p:nvPr/>
        </p:nvPicPr>
        <p:blipFill rotWithShape="1">
          <a:blip r:embed="rId5">
            <a:alphaModFix/>
          </a:blip>
          <a:srcRect b="0" l="13828" r="12064" t="0"/>
          <a:stretch/>
        </p:blipFill>
        <p:spPr>
          <a:xfrm>
            <a:off x="899550" y="2614766"/>
            <a:ext cx="1769257" cy="13878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158950" y="1265925"/>
            <a:ext cx="2155500" cy="20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1C4587"/>
                </a:solidFill>
                <a:latin typeface="Century Gothic"/>
                <a:ea typeface="Century Gothic"/>
                <a:cs typeface="Century Gothic"/>
                <a:sym typeface="Century Gothic"/>
              </a:rPr>
              <a:t>Study Level Metadata </a:t>
            </a:r>
            <a:endParaRPr b="1" sz="2600">
              <a:solidFill>
                <a:srgbClr val="1C4587"/>
              </a:solidFill>
              <a:latin typeface="Century Gothic"/>
              <a:ea typeface="Century Gothic"/>
              <a:cs typeface="Century Gothic"/>
              <a:sym typeface="Century Gothic"/>
            </a:endParaRPr>
          </a:p>
          <a:p>
            <a:pPr indent="0" lvl="0" marL="0" rtl="0" algn="ctr">
              <a:spcBef>
                <a:spcPts val="0"/>
              </a:spcBef>
              <a:spcAft>
                <a:spcPts val="0"/>
              </a:spcAft>
              <a:buNone/>
            </a:pPr>
            <a:r>
              <a:t/>
            </a:r>
            <a:endParaRPr b="1" sz="2600">
              <a:solidFill>
                <a:srgbClr val="FEBC11"/>
              </a:solidFill>
              <a:latin typeface="Century Gothic"/>
              <a:ea typeface="Century Gothic"/>
              <a:cs typeface="Century Gothic"/>
              <a:sym typeface="Century Gothic"/>
            </a:endParaRPr>
          </a:p>
          <a:p>
            <a:pPr indent="0" lvl="0" marL="0" rtl="0" algn="ctr">
              <a:spcBef>
                <a:spcPts val="0"/>
              </a:spcBef>
              <a:spcAft>
                <a:spcPts val="0"/>
              </a:spcAft>
              <a:buNone/>
            </a:pPr>
            <a:r>
              <a:rPr b="1" lang="en" sz="4500">
                <a:solidFill>
                  <a:srgbClr val="FEBC11"/>
                </a:solidFill>
                <a:latin typeface="Century Gothic"/>
                <a:ea typeface="Century Gothic"/>
                <a:cs typeface="Century Gothic"/>
                <a:sym typeface="Century Gothic"/>
              </a:rPr>
              <a:t>+</a:t>
            </a:r>
            <a:r>
              <a:rPr b="1" lang="en" sz="2600">
                <a:solidFill>
                  <a:srgbClr val="FEBC11"/>
                </a:solidFill>
                <a:latin typeface="Century Gothic"/>
                <a:ea typeface="Century Gothic"/>
                <a:cs typeface="Century Gothic"/>
                <a:sym typeface="Century Gothic"/>
              </a:rPr>
              <a:t> </a:t>
            </a:r>
            <a:endParaRPr b="1" sz="2600">
              <a:solidFill>
                <a:srgbClr val="FEBC11"/>
              </a:solidFill>
              <a:latin typeface="Century Gothic"/>
              <a:ea typeface="Century Gothic"/>
              <a:cs typeface="Century Gothic"/>
              <a:sym typeface="Century Gothic"/>
            </a:endParaRPr>
          </a:p>
          <a:p>
            <a:pPr indent="0" lvl="0" marL="0" rtl="0" algn="ctr">
              <a:spcBef>
                <a:spcPts val="0"/>
              </a:spcBef>
              <a:spcAft>
                <a:spcPts val="0"/>
              </a:spcAft>
              <a:buNone/>
            </a:pPr>
            <a:r>
              <a:t/>
            </a:r>
            <a:endParaRPr b="1" sz="2600">
              <a:solidFill>
                <a:srgbClr val="1C4587"/>
              </a:solidFill>
              <a:latin typeface="Century Gothic"/>
              <a:ea typeface="Century Gothic"/>
              <a:cs typeface="Century Gothic"/>
              <a:sym typeface="Century Gothic"/>
            </a:endParaRPr>
          </a:p>
          <a:p>
            <a:pPr indent="0" lvl="0" marL="0" rtl="0" algn="ctr">
              <a:spcBef>
                <a:spcPts val="0"/>
              </a:spcBef>
              <a:spcAft>
                <a:spcPts val="0"/>
              </a:spcAft>
              <a:buNone/>
            </a:pPr>
            <a:r>
              <a:rPr b="1" lang="en" sz="2600">
                <a:solidFill>
                  <a:srgbClr val="1C4587"/>
                </a:solidFill>
                <a:latin typeface="Century Gothic"/>
                <a:ea typeface="Century Gothic"/>
                <a:cs typeface="Century Gothic"/>
                <a:sym typeface="Century Gothic"/>
              </a:rPr>
              <a:t>Data/File Level Metadata</a:t>
            </a:r>
            <a:endParaRPr b="1" sz="2600">
              <a:solidFill>
                <a:srgbClr val="1C4587"/>
              </a:solidFill>
              <a:latin typeface="Century Gothic"/>
              <a:ea typeface="Century Gothic"/>
              <a:cs typeface="Century Gothic"/>
              <a:sym typeface="Century Gothic"/>
            </a:endParaRPr>
          </a:p>
        </p:txBody>
      </p:sp>
      <p:sp>
        <p:nvSpPr>
          <p:cNvPr id="252" name="Google Shape;252;p37"/>
          <p:cNvSpPr txBox="1"/>
          <p:nvPr/>
        </p:nvSpPr>
        <p:spPr>
          <a:xfrm>
            <a:off x="2059725" y="105300"/>
            <a:ext cx="6722400" cy="4932900"/>
          </a:xfrm>
          <a:prstGeom prst="rect">
            <a:avLst/>
          </a:prstGeom>
          <a:noFill/>
          <a:ln>
            <a:noFill/>
          </a:ln>
        </p:spPr>
        <p:txBody>
          <a:bodyPr anchorCtr="0" anchor="t" bIns="91425" lIns="91425" spcFirstLastPara="1" rIns="91425" wrap="square" tIns="91425">
            <a:spAutoFit/>
          </a:bodyPr>
          <a:lstStyle/>
          <a:p>
            <a:pPr indent="0" lvl="0" marL="0" rtl="0" algn="l">
              <a:lnSpc>
                <a:spcPct val="144444"/>
              </a:lnSpc>
              <a:spcBef>
                <a:spcPts val="1500"/>
              </a:spcBef>
              <a:spcAft>
                <a:spcPts val="0"/>
              </a:spcAft>
              <a:buNone/>
            </a:pPr>
            <a:r>
              <a:t/>
            </a:r>
            <a:endParaRPr sz="1200">
              <a:solidFill>
                <a:schemeClr val="dk1"/>
              </a:solidFill>
              <a:latin typeface="Avenir"/>
              <a:ea typeface="Avenir"/>
              <a:cs typeface="Avenir"/>
              <a:sym typeface="Avenir"/>
            </a:endParaRPr>
          </a:p>
          <a:p>
            <a:pPr indent="-228600" lvl="0" marL="457200" marR="63500" rtl="0" algn="l">
              <a:lnSpc>
                <a:spcPct val="137500"/>
              </a:lnSpc>
              <a:spcBef>
                <a:spcPts val="800"/>
              </a:spcBef>
              <a:spcAft>
                <a:spcPts val="0"/>
              </a:spcAft>
              <a:buClr>
                <a:schemeClr val="dk1"/>
              </a:buClr>
              <a:buSzPts val="1400"/>
              <a:buFont typeface="Roboto"/>
              <a:buNone/>
            </a:pPr>
            <a:r>
              <a:rPr b="1" lang="en">
                <a:solidFill>
                  <a:srgbClr val="004B83"/>
                </a:solidFill>
                <a:latin typeface="Avenir"/>
                <a:ea typeface="Avenir"/>
                <a:cs typeface="Avenir"/>
                <a:sym typeface="Avenir"/>
              </a:rPr>
              <a:t>Contextual Information: </a:t>
            </a:r>
            <a:r>
              <a:rPr lang="en">
                <a:solidFill>
                  <a:schemeClr val="dk1"/>
                </a:solidFill>
                <a:latin typeface="Avenir"/>
                <a:ea typeface="Avenir"/>
                <a:cs typeface="Avenir"/>
                <a:sym typeface="Avenir"/>
              </a:rPr>
              <a:t>research question, goals, methodology, and overall design of the study. </a:t>
            </a:r>
            <a:endParaRPr>
              <a:solidFill>
                <a:schemeClr val="dk1"/>
              </a:solidFill>
              <a:latin typeface="Avenir"/>
              <a:ea typeface="Avenir"/>
              <a:cs typeface="Avenir"/>
              <a:sym typeface="Avenir"/>
            </a:endParaRPr>
          </a:p>
          <a:p>
            <a:pPr indent="-228600" lvl="0" marL="457200" marR="63500" rtl="0" algn="l">
              <a:lnSpc>
                <a:spcPct val="137500"/>
              </a:lnSpc>
              <a:spcBef>
                <a:spcPts val="0"/>
              </a:spcBef>
              <a:spcAft>
                <a:spcPts val="0"/>
              </a:spcAft>
              <a:buClr>
                <a:schemeClr val="dk1"/>
              </a:buClr>
              <a:buSzPts val="1400"/>
              <a:buFont typeface="Roboto"/>
              <a:buNone/>
            </a:pPr>
            <a:r>
              <a:rPr b="1" lang="en">
                <a:solidFill>
                  <a:srgbClr val="004B83"/>
                </a:solidFill>
                <a:latin typeface="Avenir"/>
                <a:ea typeface="Avenir"/>
                <a:cs typeface="Avenir"/>
                <a:sym typeface="Avenir"/>
              </a:rPr>
              <a:t>Provenance:</a:t>
            </a:r>
            <a:r>
              <a:rPr b="1" lang="en">
                <a:solidFill>
                  <a:schemeClr val="dk1"/>
                </a:solidFill>
                <a:latin typeface="Avenir"/>
                <a:ea typeface="Avenir"/>
                <a:cs typeface="Avenir"/>
                <a:sym typeface="Avenir"/>
              </a:rPr>
              <a:t> </a:t>
            </a:r>
            <a:r>
              <a:rPr lang="en">
                <a:solidFill>
                  <a:schemeClr val="dk1"/>
                </a:solidFill>
                <a:latin typeface="Avenir"/>
                <a:ea typeface="Avenir"/>
                <a:cs typeface="Avenir"/>
                <a:sym typeface="Avenir"/>
              </a:rPr>
              <a:t>d</a:t>
            </a:r>
            <a:r>
              <a:rPr lang="en">
                <a:solidFill>
                  <a:schemeClr val="dk1"/>
                </a:solidFill>
                <a:latin typeface="Avenir"/>
                <a:ea typeface="Avenir"/>
                <a:cs typeface="Avenir"/>
                <a:sym typeface="Avenir"/>
              </a:rPr>
              <a:t>etails about the data's origin, including who collected it, when, and how. </a:t>
            </a:r>
            <a:endParaRPr>
              <a:solidFill>
                <a:schemeClr val="dk1"/>
              </a:solidFill>
              <a:latin typeface="Avenir"/>
              <a:ea typeface="Avenir"/>
              <a:cs typeface="Avenir"/>
              <a:sym typeface="Avenir"/>
            </a:endParaRPr>
          </a:p>
          <a:p>
            <a:pPr indent="-228600" lvl="0" marL="457200" marR="63500" rtl="0" algn="l">
              <a:lnSpc>
                <a:spcPct val="137500"/>
              </a:lnSpc>
              <a:spcBef>
                <a:spcPts val="0"/>
              </a:spcBef>
              <a:spcAft>
                <a:spcPts val="0"/>
              </a:spcAft>
              <a:buClr>
                <a:schemeClr val="dk1"/>
              </a:buClr>
              <a:buSzPts val="1400"/>
              <a:buFont typeface="Roboto"/>
              <a:buNone/>
            </a:pPr>
            <a:r>
              <a:rPr b="1" lang="en">
                <a:solidFill>
                  <a:srgbClr val="004B83"/>
                </a:solidFill>
                <a:latin typeface="Avenir"/>
                <a:ea typeface="Avenir"/>
                <a:cs typeface="Avenir"/>
                <a:sym typeface="Avenir"/>
              </a:rPr>
              <a:t>Ethical Considerations:</a:t>
            </a:r>
            <a:r>
              <a:rPr b="1" lang="en">
                <a:solidFill>
                  <a:schemeClr val="dk1"/>
                </a:solidFill>
                <a:latin typeface="Avenir"/>
                <a:ea typeface="Avenir"/>
                <a:cs typeface="Avenir"/>
                <a:sym typeface="Avenir"/>
              </a:rPr>
              <a:t> i</a:t>
            </a:r>
            <a:r>
              <a:rPr lang="en">
                <a:solidFill>
                  <a:schemeClr val="dk1"/>
                </a:solidFill>
                <a:latin typeface="Avenir"/>
                <a:ea typeface="Avenir"/>
                <a:cs typeface="Avenir"/>
                <a:sym typeface="Avenir"/>
              </a:rPr>
              <a:t>nformation about any ethical protocols and </a:t>
            </a:r>
            <a:r>
              <a:rPr lang="en">
                <a:solidFill>
                  <a:schemeClr val="dk1"/>
                </a:solidFill>
                <a:latin typeface="Avenir"/>
                <a:ea typeface="Avenir"/>
                <a:cs typeface="Avenir"/>
                <a:sym typeface="Avenir"/>
              </a:rPr>
              <a:t>approvals</a:t>
            </a:r>
            <a:r>
              <a:rPr lang="en">
                <a:solidFill>
                  <a:schemeClr val="dk1"/>
                </a:solidFill>
                <a:latin typeface="Avenir"/>
                <a:ea typeface="Avenir"/>
                <a:cs typeface="Avenir"/>
                <a:sym typeface="Avenir"/>
              </a:rPr>
              <a:t> related to the study. </a:t>
            </a:r>
            <a:endParaRPr>
              <a:solidFill>
                <a:schemeClr val="dk1"/>
              </a:solidFill>
              <a:latin typeface="Avenir"/>
              <a:ea typeface="Avenir"/>
              <a:cs typeface="Avenir"/>
              <a:sym typeface="Avenir"/>
            </a:endParaRPr>
          </a:p>
          <a:p>
            <a:pPr indent="-228600" lvl="0" marL="457200" rtl="0" algn="l">
              <a:lnSpc>
                <a:spcPct val="144444"/>
              </a:lnSpc>
              <a:spcBef>
                <a:spcPts val="0"/>
              </a:spcBef>
              <a:spcAft>
                <a:spcPts val="0"/>
              </a:spcAft>
              <a:buClr>
                <a:schemeClr val="dk1"/>
              </a:buClr>
              <a:buSzPts val="1400"/>
              <a:buFont typeface="Avenir"/>
              <a:buNone/>
            </a:pPr>
            <a:r>
              <a:t/>
            </a:r>
            <a:endParaRPr>
              <a:solidFill>
                <a:schemeClr val="dk1"/>
              </a:solidFill>
              <a:latin typeface="Avenir"/>
              <a:ea typeface="Avenir"/>
              <a:cs typeface="Avenir"/>
              <a:sym typeface="Avenir"/>
            </a:endParaRPr>
          </a:p>
          <a:p>
            <a:pPr indent="-228600" lvl="0" marL="457200" marR="63500" rtl="0" algn="l">
              <a:lnSpc>
                <a:spcPct val="137500"/>
              </a:lnSpc>
              <a:spcBef>
                <a:spcPts val="0"/>
              </a:spcBef>
              <a:spcAft>
                <a:spcPts val="0"/>
              </a:spcAft>
              <a:buClr>
                <a:schemeClr val="dk1"/>
              </a:buClr>
              <a:buSzPts val="1400"/>
              <a:buFont typeface="Roboto"/>
              <a:buNone/>
            </a:pPr>
            <a:r>
              <a:rPr b="1" lang="en">
                <a:solidFill>
                  <a:srgbClr val="004B83"/>
                </a:solidFill>
                <a:latin typeface="Avenir"/>
                <a:ea typeface="Avenir"/>
                <a:cs typeface="Avenir"/>
                <a:sym typeface="Avenir"/>
              </a:rPr>
              <a:t>Data Description:</a:t>
            </a:r>
            <a:r>
              <a:rPr lang="en">
                <a:solidFill>
                  <a:srgbClr val="004B83"/>
                </a:solidFill>
                <a:latin typeface="Avenir"/>
                <a:ea typeface="Avenir"/>
                <a:cs typeface="Avenir"/>
                <a:sym typeface="Avenir"/>
              </a:rPr>
              <a:t> </a:t>
            </a:r>
            <a:r>
              <a:rPr lang="en">
                <a:solidFill>
                  <a:schemeClr val="dk1"/>
                </a:solidFill>
                <a:latin typeface="Avenir"/>
                <a:ea typeface="Avenir"/>
                <a:cs typeface="Avenir"/>
                <a:sym typeface="Avenir"/>
              </a:rPr>
              <a:t>information about the specific variables, data types, and formats used in the study. </a:t>
            </a:r>
            <a:endParaRPr>
              <a:solidFill>
                <a:schemeClr val="dk1"/>
              </a:solidFill>
              <a:latin typeface="Avenir"/>
              <a:ea typeface="Avenir"/>
              <a:cs typeface="Avenir"/>
              <a:sym typeface="Avenir"/>
            </a:endParaRPr>
          </a:p>
          <a:p>
            <a:pPr indent="-228600" lvl="0" marL="457200" marR="63500" rtl="0" algn="l">
              <a:lnSpc>
                <a:spcPct val="137500"/>
              </a:lnSpc>
              <a:spcBef>
                <a:spcPts val="0"/>
              </a:spcBef>
              <a:spcAft>
                <a:spcPts val="0"/>
              </a:spcAft>
              <a:buClr>
                <a:schemeClr val="dk1"/>
              </a:buClr>
              <a:buSzPts val="1400"/>
              <a:buFont typeface="Roboto"/>
              <a:buNone/>
            </a:pPr>
            <a:r>
              <a:rPr b="1" lang="en">
                <a:solidFill>
                  <a:srgbClr val="004B83"/>
                </a:solidFill>
                <a:latin typeface="Avenir"/>
                <a:ea typeface="Avenir"/>
                <a:cs typeface="Avenir"/>
                <a:sym typeface="Avenir"/>
              </a:rPr>
              <a:t>Data Quality:</a:t>
            </a:r>
            <a:r>
              <a:rPr lang="en">
                <a:solidFill>
                  <a:srgbClr val="004B83"/>
                </a:solidFill>
                <a:latin typeface="Avenir"/>
                <a:ea typeface="Avenir"/>
                <a:cs typeface="Avenir"/>
                <a:sym typeface="Avenir"/>
              </a:rPr>
              <a:t> </a:t>
            </a:r>
            <a:r>
              <a:rPr lang="en">
                <a:solidFill>
                  <a:schemeClr val="dk1"/>
                </a:solidFill>
                <a:latin typeface="Avenir"/>
                <a:ea typeface="Avenir"/>
                <a:cs typeface="Avenir"/>
                <a:sym typeface="Avenir"/>
              </a:rPr>
              <a:t>details about the accuracy, reliability, and completeness of the data. </a:t>
            </a:r>
            <a:endParaRPr>
              <a:solidFill>
                <a:schemeClr val="dk1"/>
              </a:solidFill>
              <a:latin typeface="Avenir"/>
              <a:ea typeface="Avenir"/>
              <a:cs typeface="Avenir"/>
              <a:sym typeface="Avenir"/>
            </a:endParaRPr>
          </a:p>
          <a:p>
            <a:pPr indent="-228600" lvl="0" marL="457200" marR="63500" rtl="0" algn="l">
              <a:lnSpc>
                <a:spcPct val="137500"/>
              </a:lnSpc>
              <a:spcBef>
                <a:spcPts val="0"/>
              </a:spcBef>
              <a:spcAft>
                <a:spcPts val="0"/>
              </a:spcAft>
              <a:buClr>
                <a:schemeClr val="dk1"/>
              </a:buClr>
              <a:buSzPts val="1400"/>
              <a:buFont typeface="Roboto"/>
              <a:buNone/>
            </a:pPr>
            <a:r>
              <a:rPr b="1" lang="en">
                <a:solidFill>
                  <a:srgbClr val="004B83"/>
                </a:solidFill>
                <a:latin typeface="Avenir"/>
                <a:ea typeface="Avenir"/>
                <a:cs typeface="Avenir"/>
                <a:sym typeface="Avenir"/>
              </a:rPr>
              <a:t>Data Structure:</a:t>
            </a:r>
            <a:r>
              <a:rPr lang="en">
                <a:solidFill>
                  <a:srgbClr val="004B83"/>
                </a:solidFill>
                <a:latin typeface="Avenir"/>
                <a:ea typeface="Avenir"/>
                <a:cs typeface="Avenir"/>
                <a:sym typeface="Avenir"/>
              </a:rPr>
              <a:t> </a:t>
            </a:r>
            <a:r>
              <a:rPr lang="en">
                <a:solidFill>
                  <a:schemeClr val="dk1"/>
                </a:solidFill>
                <a:latin typeface="Avenir"/>
                <a:ea typeface="Avenir"/>
                <a:cs typeface="Avenir"/>
                <a:sym typeface="Avenir"/>
              </a:rPr>
              <a:t>describes the organization and arrangement of the data, including file formats and data dictionaries. </a:t>
            </a:r>
            <a:endParaRPr>
              <a:solidFill>
                <a:schemeClr val="dk1"/>
              </a:solidFill>
              <a:latin typeface="Avenir"/>
              <a:ea typeface="Avenir"/>
              <a:cs typeface="Avenir"/>
              <a:sym typeface="Avenir"/>
            </a:endParaRPr>
          </a:p>
          <a:p>
            <a:pPr indent="-228600" lvl="0" marL="457200" rtl="0" algn="l">
              <a:lnSpc>
                <a:spcPct val="137500"/>
              </a:lnSpc>
              <a:spcBef>
                <a:spcPts val="0"/>
              </a:spcBef>
              <a:spcAft>
                <a:spcPts val="0"/>
              </a:spcAft>
              <a:buClr>
                <a:schemeClr val="dk1"/>
              </a:buClr>
              <a:buSzPts val="1400"/>
              <a:buFont typeface="Roboto"/>
              <a:buNone/>
            </a:pPr>
            <a:r>
              <a:rPr b="1" lang="en">
                <a:solidFill>
                  <a:srgbClr val="004B83"/>
                </a:solidFill>
                <a:latin typeface="Avenir"/>
                <a:ea typeface="Avenir"/>
                <a:cs typeface="Avenir"/>
                <a:sym typeface="Avenir"/>
              </a:rPr>
              <a:t>Access and Usage:</a:t>
            </a:r>
            <a:r>
              <a:rPr lang="en">
                <a:solidFill>
                  <a:srgbClr val="004B83"/>
                </a:solidFill>
                <a:latin typeface="Avenir"/>
                <a:ea typeface="Avenir"/>
                <a:cs typeface="Avenir"/>
                <a:sym typeface="Avenir"/>
              </a:rPr>
              <a:t> </a:t>
            </a:r>
            <a:r>
              <a:rPr lang="en">
                <a:solidFill>
                  <a:schemeClr val="dk1"/>
                </a:solidFill>
                <a:latin typeface="Avenir"/>
                <a:ea typeface="Avenir"/>
                <a:cs typeface="Avenir"/>
                <a:sym typeface="Avenir"/>
              </a:rPr>
              <a:t>information about data access restrictions, licenses, and permitted uses. </a:t>
            </a:r>
            <a:endParaRPr>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8" name="Google Shape;258;p38"/>
          <p:cNvPicPr preferRelativeResize="0"/>
          <p:nvPr/>
        </p:nvPicPr>
        <p:blipFill>
          <a:blip r:embed="rId3">
            <a:alphaModFix/>
          </a:blip>
          <a:stretch>
            <a:fillRect/>
          </a:stretch>
        </p:blipFill>
        <p:spPr>
          <a:xfrm>
            <a:off x="7204094" y="598977"/>
            <a:ext cx="1176905" cy="1057947"/>
          </a:xfrm>
          <a:prstGeom prst="rect">
            <a:avLst/>
          </a:prstGeom>
          <a:noFill/>
          <a:ln>
            <a:noFill/>
          </a:ln>
        </p:spPr>
      </p:pic>
      <p:pic>
        <p:nvPicPr>
          <p:cNvPr id="259" name="Google Shape;259;p38"/>
          <p:cNvPicPr preferRelativeResize="0"/>
          <p:nvPr/>
        </p:nvPicPr>
        <p:blipFill rotWithShape="1">
          <a:blip r:embed="rId4">
            <a:alphaModFix/>
          </a:blip>
          <a:srcRect b="0" l="0" r="45702" t="0"/>
          <a:stretch/>
        </p:blipFill>
        <p:spPr>
          <a:xfrm>
            <a:off x="4860674" y="306025"/>
            <a:ext cx="2274637" cy="1643849"/>
          </a:xfrm>
          <a:prstGeom prst="rect">
            <a:avLst/>
          </a:prstGeom>
          <a:noFill/>
          <a:ln>
            <a:noFill/>
          </a:ln>
        </p:spPr>
      </p:pic>
      <p:sp>
        <p:nvSpPr>
          <p:cNvPr id="260" name="Google Shape;260;p38"/>
          <p:cNvSpPr txBox="1"/>
          <p:nvPr/>
        </p:nvSpPr>
        <p:spPr>
          <a:xfrm>
            <a:off x="659725" y="2715325"/>
            <a:ext cx="7983000" cy="2078100"/>
          </a:xfrm>
          <a:prstGeom prst="rect">
            <a:avLst/>
          </a:prstGeom>
          <a:solidFill>
            <a:srgbClr val="FEBC11"/>
          </a:solid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Store </a:t>
            </a:r>
            <a:r>
              <a:rPr b="1" lang="en" sz="1800">
                <a:solidFill>
                  <a:schemeClr val="dk1"/>
                </a:solidFill>
                <a:latin typeface="Avenir"/>
                <a:ea typeface="Avenir"/>
                <a:cs typeface="Avenir"/>
                <a:sym typeface="Avenir"/>
              </a:rPr>
              <a:t>basic metadata at the file level</a:t>
            </a:r>
            <a:r>
              <a:rPr lang="en" sz="1800">
                <a:solidFill>
                  <a:schemeClr val="dk1"/>
                </a:solidFill>
                <a:latin typeface="Avenir"/>
                <a:ea typeface="Avenir"/>
                <a:cs typeface="Avenir"/>
                <a:sym typeface="Avenir"/>
              </a:rPr>
              <a:t> for better portability and easy interpretability.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Do not use colors or other </a:t>
            </a:r>
            <a:r>
              <a:rPr lang="en" sz="1800">
                <a:solidFill>
                  <a:schemeClr val="dk1"/>
                </a:solidFill>
                <a:latin typeface="Avenir"/>
                <a:ea typeface="Avenir"/>
                <a:cs typeface="Avenir"/>
                <a:sym typeface="Avenir"/>
              </a:rPr>
              <a:t>formatting</a:t>
            </a:r>
            <a:r>
              <a:rPr lang="en" sz="1800">
                <a:solidFill>
                  <a:schemeClr val="dk1"/>
                </a:solidFill>
                <a:latin typeface="Avenir"/>
                <a:ea typeface="Avenir"/>
                <a:cs typeface="Avenir"/>
                <a:sym typeface="Avenir"/>
              </a:rPr>
              <a:t> to convey meaning</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Include a </a:t>
            </a:r>
            <a:r>
              <a:rPr b="1" lang="en" sz="1800">
                <a:solidFill>
                  <a:schemeClr val="dk1"/>
                </a:solidFill>
                <a:latin typeface="Avenir"/>
                <a:ea typeface="Avenir"/>
                <a:cs typeface="Avenir"/>
                <a:sym typeface="Avenir"/>
              </a:rPr>
              <a:t>README file </a:t>
            </a:r>
            <a:r>
              <a:rPr lang="en" sz="1800">
                <a:solidFill>
                  <a:schemeClr val="dk1"/>
                </a:solidFill>
                <a:latin typeface="Avenir"/>
                <a:ea typeface="Avenir"/>
                <a:cs typeface="Avenir"/>
                <a:sym typeface="Avenir"/>
              </a:rPr>
              <a:t>to describe multiple files and how they relate to each other.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Choose to share your data in a repository that maintain </a:t>
            </a:r>
            <a:r>
              <a:rPr b="1" lang="en" sz="1800">
                <a:solidFill>
                  <a:schemeClr val="dk1"/>
                </a:solidFill>
                <a:latin typeface="Avenir"/>
                <a:ea typeface="Avenir"/>
                <a:cs typeface="Avenir"/>
                <a:sym typeface="Avenir"/>
              </a:rPr>
              <a:t>rich queryable metadata.</a:t>
            </a:r>
            <a:endParaRPr sz="1800">
              <a:solidFill>
                <a:schemeClr val="dk2"/>
              </a:solidFill>
            </a:endParaRPr>
          </a:p>
        </p:txBody>
      </p:sp>
      <p:pic>
        <p:nvPicPr>
          <p:cNvPr id="261" name="Google Shape;261;p38"/>
          <p:cNvPicPr preferRelativeResize="0"/>
          <p:nvPr/>
        </p:nvPicPr>
        <p:blipFill>
          <a:blip r:embed="rId5">
            <a:alphaModFix/>
          </a:blip>
          <a:stretch>
            <a:fillRect/>
          </a:stretch>
        </p:blipFill>
        <p:spPr>
          <a:xfrm>
            <a:off x="578200" y="830350"/>
            <a:ext cx="3466925" cy="111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nvSpPr>
        <p:spPr>
          <a:xfrm>
            <a:off x="311700" y="72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FAIR Data, Requires Metadata!</a:t>
            </a:r>
            <a:endParaRPr b="1" sz="3200">
              <a:solidFill>
                <a:srgbClr val="004B83"/>
              </a:solidFill>
              <a:latin typeface="Century Gothic"/>
              <a:ea typeface="Century Gothic"/>
              <a:cs typeface="Century Gothic"/>
              <a:sym typeface="Century Gothic"/>
            </a:endParaRPr>
          </a:p>
        </p:txBody>
      </p:sp>
      <p:pic>
        <p:nvPicPr>
          <p:cNvPr id="267" name="Google Shape;267;p39"/>
          <p:cNvPicPr preferRelativeResize="0"/>
          <p:nvPr/>
        </p:nvPicPr>
        <p:blipFill>
          <a:blip r:embed="rId3">
            <a:alphaModFix/>
          </a:blip>
          <a:stretch>
            <a:fillRect/>
          </a:stretch>
        </p:blipFill>
        <p:spPr>
          <a:xfrm>
            <a:off x="1064600" y="700450"/>
            <a:ext cx="6651702" cy="3695400"/>
          </a:xfrm>
          <a:prstGeom prst="rect">
            <a:avLst/>
          </a:prstGeom>
          <a:noFill/>
          <a:ln>
            <a:noFill/>
          </a:ln>
        </p:spPr>
      </p:pic>
      <p:sp>
        <p:nvSpPr>
          <p:cNvPr id="268" name="Google Shape;268;p39"/>
          <p:cNvSpPr txBox="1"/>
          <p:nvPr/>
        </p:nvSpPr>
        <p:spPr>
          <a:xfrm>
            <a:off x="202900" y="4531575"/>
            <a:ext cx="883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2"/>
                </a:solidFill>
                <a:highlight>
                  <a:srgbClr val="FFFFFF"/>
                </a:highlight>
                <a:latin typeface="Avenir"/>
                <a:ea typeface="Avenir"/>
                <a:cs typeface="Avenir"/>
                <a:sym typeface="Avenir"/>
              </a:rPr>
              <a:t>Wilkinson, M. D., Dumontier, M., Aalbersberg, I. J., Appleton, G., Axton, M., Baak, A., Blomberg, N., Boiten, J. W., da Silva Santos, L. B., Bourne, P. E., Bouwman, J., Brookes, A. J., Clark, T., Crosas, M., Dillo, I., Dumon, O., Edmunds, S., Evelo, C. T., Finkers, R., Gonzalez-Beltran, A., … Mons, B. (2016). The FAIR Guiding Principles for scientific data management and stewardship. </a:t>
            </a:r>
            <a:r>
              <a:rPr i="1" lang="en" sz="900">
                <a:solidFill>
                  <a:schemeClr val="accent2"/>
                </a:solidFill>
                <a:highlight>
                  <a:srgbClr val="FFFFFF"/>
                </a:highlight>
                <a:latin typeface="Avenir"/>
                <a:ea typeface="Avenir"/>
                <a:cs typeface="Avenir"/>
                <a:sym typeface="Avenir"/>
              </a:rPr>
              <a:t>Scientific data</a:t>
            </a:r>
            <a:r>
              <a:rPr lang="en" sz="900">
                <a:solidFill>
                  <a:schemeClr val="accent2"/>
                </a:solidFill>
                <a:highlight>
                  <a:srgbClr val="FFFFFF"/>
                </a:highlight>
                <a:latin typeface="Avenir"/>
                <a:ea typeface="Avenir"/>
                <a:cs typeface="Avenir"/>
                <a:sym typeface="Avenir"/>
              </a:rPr>
              <a:t>, </a:t>
            </a:r>
            <a:r>
              <a:rPr i="1" lang="en" sz="900">
                <a:solidFill>
                  <a:schemeClr val="accent2"/>
                </a:solidFill>
                <a:highlight>
                  <a:srgbClr val="FFFFFF"/>
                </a:highlight>
                <a:latin typeface="Avenir"/>
                <a:ea typeface="Avenir"/>
                <a:cs typeface="Avenir"/>
                <a:sym typeface="Avenir"/>
              </a:rPr>
              <a:t>3</a:t>
            </a:r>
            <a:r>
              <a:rPr lang="en" sz="900">
                <a:solidFill>
                  <a:schemeClr val="accent2"/>
                </a:solidFill>
                <a:highlight>
                  <a:srgbClr val="FFFFFF"/>
                </a:highlight>
                <a:latin typeface="Avenir"/>
                <a:ea typeface="Avenir"/>
                <a:cs typeface="Avenir"/>
                <a:sym typeface="Avenir"/>
              </a:rPr>
              <a:t>, 160018. </a:t>
            </a:r>
            <a:r>
              <a:rPr lang="en" sz="900" u="sng">
                <a:solidFill>
                  <a:schemeClr val="hlink"/>
                </a:solidFill>
                <a:highlight>
                  <a:srgbClr val="FFFFFF"/>
                </a:highlight>
                <a:latin typeface="Avenir"/>
                <a:ea typeface="Avenir"/>
                <a:cs typeface="Avenir"/>
                <a:sym typeface="Avenir"/>
                <a:hlinkClick r:id="rId4"/>
              </a:rPr>
              <a:t>https://doi.org/10.1038/sdata.2016.18</a:t>
            </a:r>
            <a:endParaRPr sz="900">
              <a:solidFill>
                <a:schemeClr val="accent2"/>
              </a:solidFill>
              <a:highlight>
                <a:srgbClr val="FFFFFF"/>
              </a:highlight>
              <a:latin typeface="Avenir"/>
              <a:ea typeface="Avenir"/>
              <a:cs typeface="Avenir"/>
              <a:sym typeface="Avenir"/>
            </a:endParaRPr>
          </a:p>
          <a:p>
            <a:pPr indent="0" lvl="0" marL="0" rtl="0" algn="l">
              <a:spcBef>
                <a:spcPts val="0"/>
              </a:spcBef>
              <a:spcAft>
                <a:spcPts val="0"/>
              </a:spcAft>
              <a:buNone/>
            </a:pPr>
            <a:r>
              <a:t/>
            </a:r>
            <a:endParaRPr sz="900">
              <a:solidFill>
                <a:schemeClr val="accent2"/>
              </a:solidFill>
              <a:highlight>
                <a:srgbClr val="FFFFFF"/>
              </a:highlight>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